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10693400"/>
  <p:notesSz cx="7556500" cy="10693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3186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47000" y="1628475"/>
            <a:ext cx="5687060" cy="42672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60"/>
              </a:spcBef>
            </a:pP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sz="13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conseil</a:t>
            </a:r>
            <a:r>
              <a:rPr sz="13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Arial"/>
                <a:cs typeface="Arial"/>
              </a:rPr>
              <a:t>municipal</a:t>
            </a:r>
            <a:r>
              <a:rPr sz="13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suspend</a:t>
            </a:r>
            <a:r>
              <a:rPr sz="13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ses</a:t>
            </a:r>
            <a:r>
              <a:rPr sz="13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travaux</a:t>
            </a:r>
            <a:r>
              <a:rPr sz="13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budgétaires</a:t>
            </a:r>
            <a:r>
              <a:rPr sz="13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face</a:t>
            </a:r>
            <a:r>
              <a:rPr sz="13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sz="13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sz="13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Arial"/>
                <a:cs typeface="Arial"/>
              </a:rPr>
              <a:t>campagne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sz="1300" spc="-5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Arial"/>
                <a:cs typeface="Arial"/>
              </a:rPr>
              <a:t>désinformation</a:t>
            </a:r>
            <a:r>
              <a:rPr sz="13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d’une</a:t>
            </a:r>
            <a:r>
              <a:rPr sz="13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ampleur</a:t>
            </a:r>
            <a:r>
              <a:rPr sz="13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inédite,</a:t>
            </a:r>
            <a:r>
              <a:rPr sz="13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menée</a:t>
            </a:r>
            <a:r>
              <a:rPr sz="13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sz="13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Arial"/>
                <a:cs typeface="Arial"/>
              </a:rPr>
              <a:t>l’énigmatique</a:t>
            </a:r>
            <a:r>
              <a:rPr sz="13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i="1" spc="-10" dirty="0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sz="1300" i="1" spc="-20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i="1" dirty="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sz="1300" i="1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i="1" spc="-30" dirty="0">
                <a:solidFill>
                  <a:srgbClr val="231F20"/>
                </a:solidFill>
                <a:latin typeface="Arial"/>
                <a:cs typeface="Arial"/>
              </a:rPr>
              <a:t>Vox</a:t>
            </a:r>
            <a:r>
              <a:rPr sz="1300" i="1" spc="-20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i="1" spc="-25" dirty="0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sz="1300" spc="-2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3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4499" y="827887"/>
            <a:ext cx="5615305" cy="647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i="1" dirty="0">
                <a:solidFill>
                  <a:srgbClr val="231F20"/>
                </a:solidFill>
                <a:latin typeface="Arial"/>
                <a:cs typeface="Arial"/>
              </a:rPr>
              <a:t>Infos</a:t>
            </a:r>
            <a:r>
              <a:rPr sz="2000" b="1" i="1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2000" b="1" i="1" dirty="0">
                <a:solidFill>
                  <a:srgbClr val="231F20"/>
                </a:solidFill>
                <a:latin typeface="Arial"/>
                <a:cs typeface="Arial"/>
              </a:rPr>
              <a:t>d’ici</a:t>
            </a:r>
            <a:r>
              <a:rPr sz="2000" b="1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2000" b="1" spc="-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231F20"/>
                </a:solidFill>
                <a:latin typeface="Arial"/>
                <a:cs typeface="Arial"/>
              </a:rPr>
              <a:t>mensonges</a:t>
            </a:r>
            <a:r>
              <a:rPr sz="2000" b="1" spc="-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sz="2000" b="1" spc="-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231F20"/>
                </a:solidFill>
                <a:latin typeface="Arial"/>
                <a:cs typeface="Arial"/>
              </a:rPr>
              <a:t>là-bas</a:t>
            </a:r>
            <a:r>
              <a:rPr sz="2000" b="1" spc="-30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2000" b="1" spc="-50" dirty="0">
                <a:solidFill>
                  <a:srgbClr val="231F20"/>
                </a:solidFill>
                <a:latin typeface="Arial"/>
                <a:cs typeface="Arial"/>
              </a:rPr>
              <a:t>?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sz="2000" b="1" spc="-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231F20"/>
                </a:solidFill>
                <a:latin typeface="Arial"/>
                <a:cs typeface="Arial"/>
              </a:rPr>
              <a:t>désinformation</a:t>
            </a:r>
            <a:r>
              <a:rPr sz="2000" b="1" spc="-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231F20"/>
                </a:solidFill>
                <a:latin typeface="Arial"/>
                <a:cs typeface="Arial"/>
              </a:rPr>
              <a:t>qui</a:t>
            </a:r>
            <a:r>
              <a:rPr sz="2000" b="1" spc="-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231F20"/>
                </a:solidFill>
                <a:latin typeface="Arial"/>
                <a:cs typeface="Arial"/>
              </a:rPr>
              <a:t>paralyse</a:t>
            </a:r>
            <a:r>
              <a:rPr sz="2000" b="1" spc="-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sz="2000" b="1" spc="-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231F20"/>
                </a:solidFill>
                <a:latin typeface="Arial"/>
                <a:cs typeface="Arial"/>
              </a:rPr>
              <a:t>municipalité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550254" y="468656"/>
            <a:ext cx="147256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25" dirty="0">
                <a:solidFill>
                  <a:srgbClr val="5F5F5F"/>
                </a:solidFill>
                <a:latin typeface="Arial"/>
                <a:cs typeface="Arial"/>
              </a:rPr>
              <a:t>Mercredi</a:t>
            </a:r>
            <a:r>
              <a:rPr sz="1100" spc="-35" dirty="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5F5F5F"/>
                </a:solidFill>
                <a:latin typeface="Arial"/>
                <a:cs typeface="Arial"/>
              </a:rPr>
              <a:t>20</a:t>
            </a:r>
            <a:r>
              <a:rPr sz="1100" spc="-35" dirty="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5F5F5F"/>
                </a:solidFill>
                <a:latin typeface="Arial"/>
                <a:cs typeface="Arial"/>
              </a:rPr>
              <a:t>février</a:t>
            </a:r>
            <a:r>
              <a:rPr sz="1100" spc="-35" dirty="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5F5F5F"/>
                </a:solidFill>
                <a:latin typeface="Arial"/>
                <a:cs typeface="Arial"/>
              </a:rPr>
              <a:t>2030</a:t>
            </a:r>
            <a:endParaRPr sz="11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47199" y="2306892"/>
            <a:ext cx="6466205" cy="0"/>
          </a:xfrm>
          <a:custGeom>
            <a:avLst/>
            <a:gdLst/>
            <a:ahLst/>
            <a:cxnLst/>
            <a:rect l="l" t="t" r="r" b="b"/>
            <a:pathLst>
              <a:path w="6466205">
                <a:moveTo>
                  <a:pt x="0" y="0"/>
                </a:moveTo>
                <a:lnTo>
                  <a:pt x="6465595" y="0"/>
                </a:lnTo>
              </a:path>
            </a:pathLst>
          </a:custGeom>
          <a:ln w="9525">
            <a:solidFill>
              <a:srgbClr val="C1C3C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62153" y="2542953"/>
            <a:ext cx="6220460" cy="13608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5D6161"/>
                </a:solidFill>
                <a:latin typeface="Arial"/>
                <a:cs typeface="Arial"/>
              </a:rPr>
              <a:t>CE</a:t>
            </a:r>
            <a:r>
              <a:rPr sz="1200" b="1" spc="85" dirty="0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5D6161"/>
                </a:solidFill>
                <a:latin typeface="Arial"/>
                <a:cs typeface="Arial"/>
              </a:rPr>
              <a:t>QUI</a:t>
            </a:r>
            <a:r>
              <a:rPr sz="1200" b="1" spc="85" dirty="0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5D6161"/>
                </a:solidFill>
                <a:latin typeface="Arial"/>
                <a:cs typeface="Arial"/>
              </a:rPr>
              <a:t>SE</a:t>
            </a:r>
            <a:r>
              <a:rPr sz="1200" b="1" spc="85" dirty="0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5D6161"/>
                </a:solidFill>
                <a:latin typeface="Arial"/>
                <a:cs typeface="Arial"/>
              </a:rPr>
              <a:t>PASSE</a:t>
            </a:r>
            <a:endParaRPr sz="1200" dirty="0">
              <a:latin typeface="Arial"/>
              <a:cs typeface="Arial"/>
            </a:endParaRPr>
          </a:p>
          <a:p>
            <a:pPr marL="15240" marR="142875" indent="128905">
              <a:lnSpc>
                <a:spcPct val="108300"/>
              </a:lnSpc>
              <a:spcBef>
                <a:spcPts val="705"/>
              </a:spcBef>
              <a:buClr>
                <a:srgbClr val="0993D2"/>
              </a:buClr>
              <a:buFont typeface="Brockmann"/>
              <a:buChar char="&gt;"/>
              <a:tabLst>
                <a:tab pos="144145" algn="l"/>
              </a:tabLst>
            </a:pP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Depuis</a:t>
            </a:r>
            <a:r>
              <a:rPr sz="1000" spc="-20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près</a:t>
            </a:r>
            <a:r>
              <a:rPr sz="1000" spc="-20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de</a:t>
            </a:r>
            <a:r>
              <a:rPr sz="1000" spc="-1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deux</a:t>
            </a:r>
            <a:r>
              <a:rPr sz="1000" spc="-20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ans,</a:t>
            </a:r>
            <a:r>
              <a:rPr sz="1000" spc="-20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sz="1000" i="1" spc="-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Vox</a:t>
            </a:r>
            <a:r>
              <a:rPr sz="1000" i="1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—</a:t>
            </a:r>
            <a:r>
              <a:rPr sz="1000" spc="-20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un</a:t>
            </a:r>
            <a:r>
              <a:rPr sz="1000" spc="-1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anonyme</a:t>
            </a:r>
            <a:r>
              <a:rPr sz="1000" spc="-20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Brockmann"/>
                <a:cs typeface="Brockmann"/>
              </a:rPr>
              <a:t>autoproclamé</a:t>
            </a:r>
            <a:r>
              <a:rPr sz="1000" spc="-1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i="1" dirty="0">
                <a:solidFill>
                  <a:srgbClr val="231F20"/>
                </a:solidFill>
                <a:latin typeface="Brockmann"/>
                <a:cs typeface="Brockmann"/>
              </a:rPr>
              <a:t>news</a:t>
            </a:r>
            <a:r>
              <a:rPr sz="1000" i="1" spc="-20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i="1" dirty="0">
                <a:solidFill>
                  <a:srgbClr val="231F20"/>
                </a:solidFill>
                <a:latin typeface="Brockmann"/>
                <a:cs typeface="Brockmann"/>
              </a:rPr>
              <a:t>influencer</a:t>
            </a:r>
            <a:r>
              <a:rPr sz="1000" i="1" spc="-1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—</a:t>
            </a:r>
            <a:r>
              <a:rPr sz="1000" spc="-20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publie</a:t>
            </a:r>
            <a:r>
              <a:rPr sz="1000" spc="-1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Brockmann"/>
                <a:cs typeface="Brockmann"/>
              </a:rPr>
              <a:t>chaque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jour</a:t>
            </a:r>
            <a:r>
              <a:rPr sz="1000" spc="-20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des</a:t>
            </a:r>
            <a:r>
              <a:rPr sz="1000" spc="-20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vidéos</a:t>
            </a:r>
            <a:r>
              <a:rPr sz="1000" spc="-1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virales</a:t>
            </a:r>
            <a:r>
              <a:rPr sz="1000" spc="-20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ciblant</a:t>
            </a:r>
            <a:r>
              <a:rPr sz="1000" spc="-1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la</a:t>
            </a:r>
            <a:r>
              <a:rPr sz="1000" spc="-20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Brockmann"/>
                <a:cs typeface="Brockmann"/>
              </a:rPr>
              <a:t>municipalité.</a:t>
            </a:r>
            <a:endParaRPr sz="1000" dirty="0">
              <a:latin typeface="Brockmann"/>
              <a:cs typeface="Brockmann"/>
            </a:endParaRPr>
          </a:p>
          <a:p>
            <a:pPr marL="15240" marR="636905" indent="128905">
              <a:lnSpc>
                <a:spcPct val="108300"/>
              </a:lnSpc>
              <a:spcBef>
                <a:spcPts val="285"/>
              </a:spcBef>
              <a:buClr>
                <a:srgbClr val="0993D2"/>
              </a:buClr>
              <a:buFont typeface="Brockmann"/>
              <a:buChar char="&gt;"/>
              <a:tabLst>
                <a:tab pos="144145" algn="l"/>
              </a:tabLst>
            </a:pP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Ses</a:t>
            </a:r>
            <a:r>
              <a:rPr sz="1000" spc="-30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contenus,</a:t>
            </a:r>
            <a:r>
              <a:rPr sz="1000" spc="-2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diffusés</a:t>
            </a:r>
            <a:r>
              <a:rPr sz="1000" spc="-30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sur</a:t>
            </a:r>
            <a:r>
              <a:rPr sz="1000" spc="-2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les</a:t>
            </a:r>
            <a:r>
              <a:rPr sz="1000" spc="-2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réseaux</a:t>
            </a:r>
            <a:r>
              <a:rPr sz="1000" spc="-30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sociaux</a:t>
            </a:r>
            <a:r>
              <a:rPr sz="1000" spc="-2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sous</a:t>
            </a:r>
            <a:r>
              <a:rPr sz="1000" spc="-2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le</a:t>
            </a:r>
            <a:r>
              <a:rPr sz="1000" spc="-30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nom</a:t>
            </a:r>
            <a:r>
              <a:rPr sz="1000" spc="-2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d’Infos</a:t>
            </a:r>
            <a:r>
              <a:rPr sz="1000" spc="-2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d’ici,</a:t>
            </a:r>
            <a:r>
              <a:rPr sz="1000" spc="-30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mêlent</a:t>
            </a:r>
            <a:r>
              <a:rPr sz="1000" spc="-30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i="1" spc="-10" dirty="0">
                <a:solidFill>
                  <a:srgbClr val="231F20"/>
                </a:solidFill>
                <a:latin typeface="Arial"/>
                <a:cs typeface="Arial"/>
              </a:rPr>
              <a:t>deepfakes</a:t>
            </a:r>
            <a:r>
              <a:rPr sz="1000" spc="-10" dirty="0">
                <a:solidFill>
                  <a:srgbClr val="231F20"/>
                </a:solidFill>
                <a:latin typeface="Brockmann"/>
                <a:cs typeface="Brockmann"/>
              </a:rPr>
              <a:t>,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documents</a:t>
            </a:r>
            <a:r>
              <a:rPr sz="1000" spc="-4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falsifiés</a:t>
            </a:r>
            <a:r>
              <a:rPr sz="1000" spc="-4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et</a:t>
            </a:r>
            <a:r>
              <a:rPr sz="1000" spc="-40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récits</a:t>
            </a:r>
            <a:r>
              <a:rPr sz="1000" spc="-4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Brockmann"/>
                <a:cs typeface="Brockmann"/>
              </a:rPr>
              <a:t>conspirationnistes.</a:t>
            </a:r>
            <a:endParaRPr sz="1000" dirty="0">
              <a:latin typeface="Brockmann"/>
              <a:cs typeface="Brockmann"/>
            </a:endParaRPr>
          </a:p>
          <a:p>
            <a:pPr marL="15240" marR="5080" indent="128905">
              <a:lnSpc>
                <a:spcPct val="108300"/>
              </a:lnSpc>
              <a:spcBef>
                <a:spcPts val="284"/>
              </a:spcBef>
              <a:buClr>
                <a:srgbClr val="0993D2"/>
              </a:buClr>
              <a:buFont typeface="Brockmann"/>
              <a:buChar char="&gt;"/>
              <a:tabLst>
                <a:tab pos="144145" algn="l"/>
              </a:tabLst>
            </a:pP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Depuis</a:t>
            </a:r>
            <a:r>
              <a:rPr sz="1000" spc="-2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la</a:t>
            </a:r>
            <a:r>
              <a:rPr sz="1000" spc="-2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semaine</a:t>
            </a:r>
            <a:r>
              <a:rPr sz="1000" spc="-2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dernière,</a:t>
            </a:r>
            <a:r>
              <a:rPr sz="1000" spc="-2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un</a:t>
            </a:r>
            <a:r>
              <a:rPr sz="1000" spc="-2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montage</a:t>
            </a:r>
            <a:r>
              <a:rPr sz="1000" spc="-2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par</a:t>
            </a:r>
            <a:r>
              <a:rPr sz="1000" spc="-2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IA</a:t>
            </a:r>
            <a:r>
              <a:rPr sz="1000" spc="-2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accable</a:t>
            </a:r>
            <a:r>
              <a:rPr sz="1000" spc="-2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l’Adjoint</a:t>
            </a:r>
            <a:r>
              <a:rPr sz="1000" spc="-2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aux</a:t>
            </a:r>
            <a:r>
              <a:rPr sz="1000" spc="-2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Brockmann"/>
                <a:cs typeface="Brockmann"/>
              </a:rPr>
              <a:t>Transports</a:t>
            </a:r>
            <a:r>
              <a:rPr sz="1000" spc="-2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et</a:t>
            </a:r>
            <a:r>
              <a:rPr sz="1000" spc="-2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le</a:t>
            </a:r>
            <a:r>
              <a:rPr sz="1000" spc="-20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nouveau</a:t>
            </a:r>
            <a:r>
              <a:rPr sz="1000" spc="-2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Brockmann"/>
                <a:cs typeface="Brockmann"/>
              </a:rPr>
              <a:t>projet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de</a:t>
            </a:r>
            <a:r>
              <a:rPr sz="1000" spc="-20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i="1" spc="-10" dirty="0">
                <a:solidFill>
                  <a:srgbClr val="231F20"/>
                </a:solidFill>
                <a:latin typeface="Brockmann"/>
                <a:cs typeface="Brockmann"/>
              </a:rPr>
              <a:t>cyclo-</a:t>
            </a:r>
            <a:r>
              <a:rPr sz="1000" i="1" dirty="0">
                <a:solidFill>
                  <a:srgbClr val="231F20"/>
                </a:solidFill>
                <a:latin typeface="Brockmann"/>
                <a:cs typeface="Brockmann"/>
              </a:rPr>
              <a:t>tram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.</a:t>
            </a:r>
            <a:r>
              <a:rPr sz="1000" spc="-1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Depuis,</a:t>
            </a:r>
            <a:r>
              <a:rPr sz="1000" spc="-1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les</a:t>
            </a:r>
            <a:r>
              <a:rPr sz="1000" spc="-1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vues</a:t>
            </a:r>
            <a:r>
              <a:rPr sz="1000" spc="-20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explosent,</a:t>
            </a:r>
            <a:r>
              <a:rPr sz="1000" spc="-1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Brockmann"/>
                <a:cs typeface="Brockmann"/>
              </a:rPr>
              <a:t>l’opinion</a:t>
            </a:r>
            <a:r>
              <a:rPr sz="1000" spc="-1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Brockmann"/>
                <a:cs typeface="Brockmann"/>
              </a:rPr>
              <a:t>s’enflamme,</a:t>
            </a:r>
            <a:r>
              <a:rPr sz="1000" spc="-1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et</a:t>
            </a:r>
            <a:r>
              <a:rPr sz="1000" spc="-1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la</a:t>
            </a:r>
            <a:r>
              <a:rPr sz="1000" spc="-20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dirty="0">
                <a:solidFill>
                  <a:srgbClr val="231F20"/>
                </a:solidFill>
                <a:latin typeface="Brockmann"/>
                <a:cs typeface="Brockmann"/>
              </a:rPr>
              <a:t>défiance</a:t>
            </a:r>
            <a:r>
              <a:rPr sz="1000" spc="-15" dirty="0">
                <a:solidFill>
                  <a:srgbClr val="231F20"/>
                </a:solidFill>
                <a:latin typeface="Brockmann"/>
                <a:cs typeface="Brockmann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Brockmann"/>
                <a:cs typeface="Brockmann"/>
              </a:rPr>
              <a:t>s’installe.</a:t>
            </a:r>
            <a:endParaRPr sz="1000" dirty="0">
              <a:latin typeface="Brockmann"/>
              <a:cs typeface="Brockman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12000" y="1683002"/>
            <a:ext cx="0" cy="338455"/>
          </a:xfrm>
          <a:custGeom>
            <a:avLst/>
            <a:gdLst/>
            <a:ahLst/>
            <a:cxnLst/>
            <a:rect l="l" t="t" r="r" b="b"/>
            <a:pathLst>
              <a:path h="338455">
                <a:moveTo>
                  <a:pt x="0" y="0"/>
                </a:moveTo>
                <a:lnTo>
                  <a:pt x="0" y="338404"/>
                </a:lnTo>
              </a:path>
            </a:pathLst>
          </a:custGeom>
          <a:ln w="25400">
            <a:solidFill>
              <a:srgbClr val="0993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96" y="2582998"/>
            <a:ext cx="143979" cy="12539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762153" y="6806502"/>
            <a:ext cx="6164580" cy="3373120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sz="1200" b="1" dirty="0">
                <a:solidFill>
                  <a:srgbClr val="5D6161"/>
                </a:solidFill>
                <a:latin typeface="Arial"/>
                <a:cs typeface="Arial"/>
              </a:rPr>
              <a:t>POURQUOI</a:t>
            </a:r>
            <a:r>
              <a:rPr sz="1200" b="1" spc="190" dirty="0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5D6161"/>
                </a:solidFill>
                <a:latin typeface="Arial"/>
                <a:cs typeface="Arial"/>
              </a:rPr>
              <a:t>C’EST</a:t>
            </a:r>
            <a:r>
              <a:rPr sz="1200" b="1" spc="190" dirty="0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5D6161"/>
                </a:solidFill>
                <a:latin typeface="Arial"/>
                <a:cs typeface="Arial"/>
              </a:rPr>
              <a:t>IMPORTANT</a:t>
            </a:r>
            <a:endParaRPr sz="1200">
              <a:latin typeface="Arial"/>
              <a:cs typeface="Arial"/>
            </a:endParaRPr>
          </a:p>
          <a:p>
            <a:pPr marL="15240" marR="807085" indent="143510">
              <a:lnSpc>
                <a:spcPct val="108300"/>
              </a:lnSpc>
              <a:spcBef>
                <a:spcPts val="570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conseil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municipal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suspendu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séance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vote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budget,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faute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conditions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sereines.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participation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aux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prochaines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élections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cantonales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anticipées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s’annonce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très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faible.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les deux cas, de nombreux élus locaux pointent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sz="1000" i="1" spc="-1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le poison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Infos </a:t>
            </a:r>
            <a:r>
              <a:rPr sz="1000" i="1" spc="-10" dirty="0">
                <a:solidFill>
                  <a:srgbClr val="231F20"/>
                </a:solidFill>
                <a:latin typeface="Arial"/>
                <a:cs typeface="Arial"/>
              </a:rPr>
              <a:t>d’ici</a:t>
            </a:r>
            <a:r>
              <a:rPr sz="1000" i="1" spc="-1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i="1" spc="-25" dirty="0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sz="1000" spc="-2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>
              <a:latin typeface="Arial"/>
              <a:cs typeface="Arial"/>
            </a:endParaRPr>
          </a:p>
          <a:p>
            <a:pPr marL="15240" marR="49530" indent="143510">
              <a:lnSpc>
                <a:spcPct val="108300"/>
              </a:lnSpc>
              <a:spcBef>
                <a:spcPts val="280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indices montrent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que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Le Vox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réside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dans la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région,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tout laisse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penser que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ses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moyens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techniques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lui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sont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fournis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puissance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étrangère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qui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multiplie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actions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d’influence,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voire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d’ingérence,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dans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différentes collectivités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françaises.</a:t>
            </a:r>
            <a:endParaRPr sz="1000">
              <a:latin typeface="Arial"/>
              <a:cs typeface="Arial"/>
            </a:endParaRPr>
          </a:p>
          <a:p>
            <a:pPr marL="15240" marR="5080" indent="143510" algn="just">
              <a:lnSpc>
                <a:spcPct val="108300"/>
              </a:lnSpc>
              <a:spcBef>
                <a:spcPts val="285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Malgré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plaintes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diffamation,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l’influenceur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échappe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justice.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Son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anonymat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protégé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Arial"/>
                <a:cs typeface="Arial"/>
              </a:rPr>
              <a:t>par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technologies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cet acteur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étranger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— couplé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l’absence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 modération,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voire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 coopération,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part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plateformes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en ligne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rendent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insaisissable.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0993D2"/>
              </a:buClr>
              <a:buFont typeface="Arial"/>
              <a:buChar char="&gt;"/>
            </a:pP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0993D2"/>
              </a:buClr>
              <a:buFont typeface="Arial"/>
              <a:buChar char="&gt;"/>
            </a:pP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200" b="1" dirty="0">
                <a:solidFill>
                  <a:srgbClr val="5D6161"/>
                </a:solidFill>
                <a:latin typeface="Arial"/>
                <a:cs typeface="Arial"/>
              </a:rPr>
              <a:t>LES</a:t>
            </a:r>
            <a:r>
              <a:rPr sz="1200" b="1" spc="225" dirty="0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5D6161"/>
                </a:solidFill>
                <a:latin typeface="Arial"/>
                <a:cs typeface="Arial"/>
              </a:rPr>
              <a:t>DERNIÈRES</a:t>
            </a:r>
            <a:r>
              <a:rPr sz="1200" b="1" spc="229" dirty="0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5D6161"/>
                </a:solidFill>
                <a:latin typeface="Arial"/>
                <a:cs typeface="Arial"/>
              </a:rPr>
              <a:t>RÉACTIONS</a:t>
            </a:r>
            <a:endParaRPr sz="1200">
              <a:latin typeface="Arial"/>
              <a:cs typeface="Arial"/>
            </a:endParaRPr>
          </a:p>
          <a:p>
            <a:pPr marL="15240" marR="215265" indent="143510">
              <a:lnSpc>
                <a:spcPct val="108300"/>
              </a:lnSpc>
              <a:spcBef>
                <a:spcPts val="455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direction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communication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commune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confie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consacrer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plus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80%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son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temps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démentir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Arial"/>
                <a:cs typeface="Arial"/>
              </a:rPr>
              <a:t>les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publications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d’Infos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d’ici et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parle d’une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sz="1000" i="1" spc="-1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bataille de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i="1" spc="-10" dirty="0">
                <a:solidFill>
                  <a:srgbClr val="231F20"/>
                </a:solidFill>
                <a:latin typeface="Arial"/>
                <a:cs typeface="Arial"/>
              </a:rPr>
              <a:t>l’information</a:t>
            </a:r>
            <a:r>
              <a:rPr sz="1000" i="1" spc="-15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i="1" spc="-25" dirty="0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sz="1000" spc="-2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>
              <a:latin typeface="Arial"/>
              <a:cs typeface="Arial"/>
            </a:endParaRPr>
          </a:p>
          <a:p>
            <a:pPr marL="15240" marR="9525" indent="143510">
              <a:lnSpc>
                <a:spcPct val="108300"/>
              </a:lnSpc>
              <a:spcBef>
                <a:spcPts val="280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cadres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mairie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ont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déjà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démissionné,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épuisés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défiance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permanente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campagnes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 harcèlement alimentées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par les publications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l’influenceur.</a:t>
            </a:r>
            <a:endParaRPr sz="10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385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préfet envisage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un placement sous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tutelle si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 budget n’est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pas adopté sous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30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jours.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4219" y="9053722"/>
            <a:ext cx="125641" cy="13787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2940" y="6948009"/>
            <a:ext cx="132486" cy="140030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547204" y="452518"/>
            <a:ext cx="1926589" cy="248920"/>
            <a:chOff x="547204" y="452518"/>
            <a:chExt cx="1926589" cy="248920"/>
          </a:xfrm>
        </p:grpSpPr>
        <p:sp>
          <p:nvSpPr>
            <p:cNvPr id="13" name="object 13"/>
            <p:cNvSpPr/>
            <p:nvPr/>
          </p:nvSpPr>
          <p:spPr>
            <a:xfrm>
              <a:off x="547204" y="455180"/>
              <a:ext cx="1926589" cy="241935"/>
            </a:xfrm>
            <a:custGeom>
              <a:avLst/>
              <a:gdLst/>
              <a:ahLst/>
              <a:cxnLst/>
              <a:rect l="l" t="t" r="r" b="b"/>
              <a:pathLst>
                <a:path w="1926589" h="241934">
                  <a:moveTo>
                    <a:pt x="1926374" y="0"/>
                  </a:moveTo>
                  <a:lnTo>
                    <a:pt x="0" y="0"/>
                  </a:lnTo>
                  <a:lnTo>
                    <a:pt x="0" y="241871"/>
                  </a:lnTo>
                  <a:lnTo>
                    <a:pt x="1926374" y="241871"/>
                  </a:lnTo>
                  <a:lnTo>
                    <a:pt x="1926374" y="0"/>
                  </a:lnTo>
                  <a:close/>
                </a:path>
              </a:pathLst>
            </a:custGeom>
            <a:solidFill>
              <a:srgbClr val="0993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4570" y="452518"/>
              <a:ext cx="191973" cy="24719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2616" y="515621"/>
              <a:ext cx="144867" cy="18287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69270" y="455169"/>
              <a:ext cx="118287" cy="242824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07108" y="557051"/>
              <a:ext cx="142252" cy="14432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76202" y="502592"/>
              <a:ext cx="127406" cy="19540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25765" y="523176"/>
              <a:ext cx="265755" cy="178197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12629" y="501295"/>
              <a:ext cx="209740" cy="200085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048431" y="501295"/>
              <a:ext cx="205560" cy="200085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280584" y="557041"/>
              <a:ext cx="126352" cy="140957"/>
            </a:xfrm>
            <a:prstGeom prst="rect">
              <a:avLst/>
            </a:prstGeom>
          </p:spPr>
        </p:pic>
      </p:grpSp>
      <p:grpSp>
        <p:nvGrpSpPr>
          <p:cNvPr id="23" name="object 23"/>
          <p:cNvGrpSpPr/>
          <p:nvPr/>
        </p:nvGrpSpPr>
        <p:grpSpPr>
          <a:xfrm>
            <a:off x="547204" y="4136999"/>
            <a:ext cx="6466205" cy="2556510"/>
            <a:chOff x="547204" y="4136999"/>
            <a:chExt cx="6466205" cy="2556510"/>
          </a:xfrm>
        </p:grpSpPr>
        <p:pic>
          <p:nvPicPr>
            <p:cNvPr id="24" name="object 2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53554" y="4136999"/>
              <a:ext cx="6452895" cy="2556002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553554" y="4143349"/>
              <a:ext cx="6453505" cy="2543810"/>
            </a:xfrm>
            <a:custGeom>
              <a:avLst/>
              <a:gdLst/>
              <a:ahLst/>
              <a:cxnLst/>
              <a:rect l="l" t="t" r="r" b="b"/>
              <a:pathLst>
                <a:path w="6453505" h="2543809">
                  <a:moveTo>
                    <a:pt x="0" y="2543302"/>
                  </a:moveTo>
                  <a:lnTo>
                    <a:pt x="6452895" y="2543302"/>
                  </a:lnTo>
                  <a:lnTo>
                    <a:pt x="6452895" y="0"/>
                  </a:lnTo>
                  <a:lnTo>
                    <a:pt x="0" y="0"/>
                  </a:lnTo>
                  <a:lnTo>
                    <a:pt x="0" y="2543302"/>
                  </a:lnTo>
                  <a:close/>
                </a:path>
              </a:pathLst>
            </a:custGeom>
            <a:ln w="12700">
              <a:solidFill>
                <a:srgbClr val="0993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335</Words>
  <Application>Microsoft Office PowerPoint</Application>
  <PresentationFormat>Personnalisé</PresentationFormat>
  <Paragraphs>19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Brockmann</vt:lpstr>
      <vt:lpstr>Calibri</vt:lpstr>
      <vt:lpstr>Office Theme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Bastien Kerspern</cp:lastModifiedBy>
  <cp:revision>1</cp:revision>
  <dcterms:created xsi:type="dcterms:W3CDTF">2026-01-13T16:19:06Z</dcterms:created>
  <dcterms:modified xsi:type="dcterms:W3CDTF">2026-01-28T15:43:47Z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2026-01-13T00:00:00Z</vt:filetime>
  </property>
  <property fmtid="{D5CDD505-2E9C-101B-9397-08002B2CF9AE}" pid="3" name="Creator">
    <vt:lpwstr>Adobe InDesign 21.1 (Windows)</vt:lpwstr>
  </property>
  <property fmtid="{D5CDD505-2E9C-101B-9397-08002B2CF9AE}" pid="4" name="LastSaved">
    <vt:filetime>2026-01-13T00:00:00Z</vt:filetime>
  </property>
  <property fmtid="{D5CDD505-2E9C-101B-9397-08002B2CF9AE}" pid="5" name="Producer">
    <vt:lpwstr>Adobe PDF Library 18.0</vt:lpwstr>
  </property>
</Properties>
</file>