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7000" y="1277400"/>
            <a:ext cx="6000750" cy="629920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6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crise</a:t>
            </a:r>
            <a:r>
              <a:rPr dirty="0" sz="13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géopolitique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s’installe</a:t>
            </a:r>
            <a:r>
              <a:rPr dirty="0" sz="13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durablement.</a:t>
            </a:r>
            <a:r>
              <a:rPr dirty="0" sz="1300" spc="-8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Après</a:t>
            </a:r>
            <a:r>
              <a:rPr dirty="0" sz="13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deux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mois</a:t>
            </a:r>
            <a:r>
              <a:rPr dirty="0" sz="13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blocus</a:t>
            </a:r>
            <a:r>
              <a:rPr dirty="0" sz="13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l’île</a:t>
            </a:r>
            <a:r>
              <a:rPr dirty="0" sz="13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de Taïwan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Chine,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c’est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plus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20%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commerce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mondial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qui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est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l’arrêt.</a:t>
            </a:r>
            <a:endParaRPr sz="13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pénurie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historique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semi-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conducteurs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métaux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critiques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est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attendue.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4499" y="782886"/>
            <a:ext cx="646049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2000" spc="-5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choc</a:t>
            </a:r>
            <a:r>
              <a:rPr dirty="0" sz="2000" spc="-5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taïwanais</a:t>
            </a:r>
            <a:r>
              <a:rPr dirty="0" sz="2000" spc="-5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plonge</a:t>
            </a:r>
            <a:r>
              <a:rPr dirty="0" sz="2000" spc="-5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2000" spc="-5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monde</a:t>
            </a:r>
            <a:r>
              <a:rPr dirty="0" sz="2000" spc="-5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2000" spc="-5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l’incertitude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8847" y="468656"/>
            <a:ext cx="16637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Mercredi</a:t>
            </a:r>
            <a:r>
              <a:rPr dirty="0" sz="1100" spc="-3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5F5F5F"/>
                </a:solidFill>
                <a:latin typeface="Arial"/>
                <a:cs typeface="Arial"/>
              </a:rPr>
              <a:t>3</a:t>
            </a:r>
            <a:r>
              <a:rPr dirty="0" sz="1100" spc="-3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septembre</a:t>
            </a:r>
            <a:r>
              <a:rPr dirty="0" sz="1100" spc="-3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2031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47199" y="2162893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 h="0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62153" y="2309877"/>
            <a:ext cx="6229350" cy="1917064"/>
          </a:xfrm>
          <a:prstGeom prst="rect">
            <a:avLst/>
          </a:prstGeom>
        </p:spPr>
        <p:txBody>
          <a:bodyPr wrap="square" lIns="0" tIns="1016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585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blocus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maritime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imposé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marine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chinoise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provoque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l’effondrement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flux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commerciaux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le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détroit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Taïwan,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ainsi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suspension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multiples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chaînes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logistiques.</a:t>
            </a:r>
            <a:endParaRPr sz="1000">
              <a:latin typeface="Arial"/>
              <a:cs typeface="Arial"/>
            </a:endParaRPr>
          </a:p>
          <a:p>
            <a:pPr marL="15240" marR="6350" indent="143510">
              <a:lnSpc>
                <a:spcPct val="108300"/>
              </a:lnSpc>
              <a:spcBef>
                <a:spcPts val="284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conséquences 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font sentir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jusqu’en France :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 entreprises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 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collectivités peinent 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obtenir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pièces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électroniques, mais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aussi 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produits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chimiques 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traitement 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l’eau 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batteries 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pour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flotte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bus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électriques.</a:t>
            </a:r>
            <a:endParaRPr sz="10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280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réponse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sanctions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économiques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l’Union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Européenne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contre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blocus,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Chine,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ainsi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que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pays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alliés,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restreignent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l’exportation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métaux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critiques,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lithium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cobalt,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aggravant</a:t>
            </a:r>
            <a:r>
              <a:rPr dirty="0" sz="1000" spc="500">
                <a:solidFill>
                  <a:srgbClr val="231F20"/>
                </a:solidFill>
                <a:latin typeface="Arial"/>
                <a:cs typeface="Arial"/>
              </a:rPr>
              <a:t> 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crise.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L’OCDE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 prévient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faute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d’approvisionnement,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il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faut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s’attendre à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que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tout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devienne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plus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lent, </a:t>
            </a:r>
            <a:r>
              <a:rPr dirty="0" sz="1000" spc="-20" i="1">
                <a:solidFill>
                  <a:srgbClr val="231F20"/>
                </a:solidFill>
                <a:latin typeface="Arial"/>
                <a:cs typeface="Arial"/>
              </a:rPr>
              <a:t>plus</a:t>
            </a:r>
            <a:r>
              <a:rPr dirty="0" sz="1000" spc="-2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cher,</a:t>
            </a:r>
            <a:r>
              <a:rPr dirty="0" sz="1000" spc="-2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1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temporairement</a:t>
            </a:r>
            <a:r>
              <a:rPr dirty="0" sz="1000" spc="-1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indisponible.</a:t>
            </a:r>
            <a:r>
              <a:rPr dirty="0" sz="1000" spc="-16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2000" y="1326003"/>
            <a:ext cx="0" cy="571500"/>
          </a:xfrm>
          <a:custGeom>
            <a:avLst/>
            <a:gdLst/>
            <a:ahLst/>
            <a:cxnLst/>
            <a:rect l="l" t="t" r="r" b="b"/>
            <a:pathLst>
              <a:path w="0" h="571500">
                <a:moveTo>
                  <a:pt x="0" y="0"/>
                </a:moveTo>
                <a:lnTo>
                  <a:pt x="0" y="571195"/>
                </a:lnTo>
              </a:path>
            </a:pathLst>
          </a:custGeom>
          <a:ln w="25400">
            <a:solidFill>
              <a:srgbClr val="ED1C24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2438998"/>
            <a:ext cx="143979" cy="12539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62153" y="6725502"/>
            <a:ext cx="6244590" cy="3385185"/>
          </a:xfrm>
          <a:prstGeom prst="rect">
            <a:avLst/>
          </a:prstGeom>
        </p:spPr>
        <p:txBody>
          <a:bodyPr wrap="square" lIns="0" tIns="11366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570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nombreux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services publics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locaux 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nationaux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sont concernés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 cette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pénurie attendue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équipements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numériques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écoles,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maintenance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systèmes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d’assainissement,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éclairage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public,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flottes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transports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électriques. 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blocus pourrait avoir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 conséquences durables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 la qualité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vie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France.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0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transition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écologique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l’échelle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locale subit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coup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d’arrêt.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 projets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d’électrification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</a:t>
            </a:r>
            <a:endParaRPr sz="1000">
              <a:latin typeface="Arial"/>
              <a:cs typeface="Arial"/>
            </a:endParaRPr>
          </a:p>
          <a:p>
            <a:pPr marL="15240" marR="427990">
              <a:lnSpc>
                <a:spcPct val="108300"/>
              </a:lnSpc>
            </a:pP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numérisation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verte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portés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 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acteurs privés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 publics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sont suspendus,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 l’attente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pièces introuvables.</a:t>
            </a:r>
            <a:endParaRPr sz="1000">
              <a:latin typeface="Arial"/>
              <a:cs typeface="Arial"/>
            </a:endParaRPr>
          </a:p>
          <a:p>
            <a:pPr marL="15240" marR="35560" indent="143510">
              <a:lnSpc>
                <a:spcPct val="108300"/>
              </a:lnSpc>
              <a:spcBef>
                <a:spcPts val="285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 dépendance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 des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ressources lointaines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 des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chaînes d’approvisionnement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mondiales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non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sécurisées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ravive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débat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sujet politique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brûlant.</a:t>
            </a:r>
            <a:r>
              <a:rPr dirty="0" sz="1000" spc="-6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plans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 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national,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chercheurs,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entrepreneurs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décideurs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politiques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plaident 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remise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 question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stratégies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d’investissement.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125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dirty="0" sz="1200" spc="22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dirty="0" sz="1200" spc="229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550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collectivités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indiquent geler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temporairement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leurs appels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d’offres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liés 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équipements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électroniques ou aux mobilités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électriques.</a:t>
            </a:r>
            <a:endParaRPr sz="1000">
              <a:latin typeface="Arial"/>
              <a:cs typeface="Arial"/>
            </a:endParaRPr>
          </a:p>
          <a:p>
            <a:pPr marL="15240" marR="351155" indent="143510">
              <a:lnSpc>
                <a:spcPct val="108300"/>
              </a:lnSpc>
              <a:spcBef>
                <a:spcPts val="285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acteurs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numérique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responsable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plaident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circuits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courts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souveraineté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industrielle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0">
                <a:solidFill>
                  <a:srgbClr val="231F20"/>
                </a:solidFill>
                <a:latin typeface="Arial"/>
                <a:cs typeface="Arial"/>
              </a:rPr>
              <a:t>à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l’échelle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régionale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intercommunale.</a:t>
            </a:r>
            <a:endParaRPr sz="1000">
              <a:latin typeface="Arial"/>
              <a:cs typeface="Arial"/>
            </a:endParaRPr>
          </a:p>
          <a:p>
            <a:pPr marL="15240" marR="132080" indent="143510">
              <a:lnSpc>
                <a:spcPct val="108300"/>
              </a:lnSpc>
              <a:spcBef>
                <a:spcPts val="285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gouvernement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prépare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PUCE</a:t>
            </a:r>
            <a:r>
              <a:rPr dirty="0" sz="1000" spc="-2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Planification</a:t>
            </a:r>
            <a:r>
              <a:rPr dirty="0" sz="1000" spc="-1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d’Urgence</a:t>
            </a:r>
            <a:r>
              <a:rPr dirty="0" sz="1000" spc="-1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2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Continuité</a:t>
            </a:r>
            <a:r>
              <a:rPr dirty="0" sz="1000" spc="-1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Électronique</a:t>
            </a:r>
            <a:r>
              <a:rPr dirty="0" sz="1000" spc="-1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aider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territoires à relocaliser certains approvisionnements 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composants, mais les délais s’annoncent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longs.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8819722"/>
            <a:ext cx="125641" cy="13787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6867007"/>
            <a:ext cx="132486" cy="14003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7199" y="462427"/>
            <a:ext cx="268693" cy="168216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896922" y="408109"/>
            <a:ext cx="1058545" cy="226060"/>
            <a:chOff x="896922" y="408109"/>
            <a:chExt cx="1058545" cy="226060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6922" y="462426"/>
              <a:ext cx="149478" cy="16822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7673" y="408109"/>
              <a:ext cx="104051" cy="22254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12993" y="462427"/>
              <a:ext cx="112471" cy="16822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55523" y="409316"/>
              <a:ext cx="104063" cy="221335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81231" y="459302"/>
              <a:ext cx="166293" cy="17471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677593" y="462432"/>
              <a:ext cx="277495" cy="167640"/>
            </a:xfrm>
            <a:custGeom>
              <a:avLst/>
              <a:gdLst/>
              <a:ahLst/>
              <a:cxnLst/>
              <a:rect l="l" t="t" r="r" b="b"/>
              <a:pathLst>
                <a:path w="277494" h="167640">
                  <a:moveTo>
                    <a:pt x="132410" y="0"/>
                  </a:moveTo>
                  <a:lnTo>
                    <a:pt x="103339" y="0"/>
                  </a:lnTo>
                  <a:lnTo>
                    <a:pt x="103339" y="69850"/>
                  </a:lnTo>
                  <a:lnTo>
                    <a:pt x="29083" y="69850"/>
                  </a:lnTo>
                  <a:lnTo>
                    <a:pt x="29083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96520"/>
                  </a:lnTo>
                  <a:lnTo>
                    <a:pt x="0" y="167640"/>
                  </a:lnTo>
                  <a:lnTo>
                    <a:pt x="29083" y="167640"/>
                  </a:lnTo>
                  <a:lnTo>
                    <a:pt x="29083" y="96520"/>
                  </a:lnTo>
                  <a:lnTo>
                    <a:pt x="103339" y="96520"/>
                  </a:lnTo>
                  <a:lnTo>
                    <a:pt x="103339" y="167640"/>
                  </a:lnTo>
                  <a:lnTo>
                    <a:pt x="132410" y="167640"/>
                  </a:lnTo>
                  <a:lnTo>
                    <a:pt x="132410" y="96520"/>
                  </a:lnTo>
                  <a:lnTo>
                    <a:pt x="132410" y="69850"/>
                  </a:lnTo>
                  <a:lnTo>
                    <a:pt x="132410" y="0"/>
                  </a:lnTo>
                  <a:close/>
                </a:path>
                <a:path w="277494" h="167640">
                  <a:moveTo>
                    <a:pt x="277355" y="140970"/>
                  </a:moveTo>
                  <a:lnTo>
                    <a:pt x="202387" y="140970"/>
                  </a:lnTo>
                  <a:lnTo>
                    <a:pt x="202387" y="96520"/>
                  </a:lnTo>
                  <a:lnTo>
                    <a:pt x="264871" y="96520"/>
                  </a:lnTo>
                  <a:lnTo>
                    <a:pt x="264871" y="69850"/>
                  </a:lnTo>
                  <a:lnTo>
                    <a:pt x="202387" y="69850"/>
                  </a:lnTo>
                  <a:lnTo>
                    <a:pt x="202387" y="26670"/>
                  </a:lnTo>
                  <a:lnTo>
                    <a:pt x="274955" y="26670"/>
                  </a:lnTo>
                  <a:lnTo>
                    <a:pt x="274955" y="0"/>
                  </a:lnTo>
                  <a:lnTo>
                    <a:pt x="173304" y="0"/>
                  </a:lnTo>
                  <a:lnTo>
                    <a:pt x="173304" y="26670"/>
                  </a:lnTo>
                  <a:lnTo>
                    <a:pt x="173304" y="69850"/>
                  </a:lnTo>
                  <a:lnTo>
                    <a:pt x="173304" y="96520"/>
                  </a:lnTo>
                  <a:lnTo>
                    <a:pt x="173304" y="140970"/>
                  </a:lnTo>
                  <a:lnTo>
                    <a:pt x="173304" y="167640"/>
                  </a:lnTo>
                  <a:lnTo>
                    <a:pt x="277355" y="167640"/>
                  </a:lnTo>
                  <a:lnTo>
                    <a:pt x="277355" y="140970"/>
                  </a:lnTo>
                  <a:close/>
                </a:path>
              </a:pathLst>
            </a:custGeom>
            <a:solidFill>
              <a:srgbClr val="ED1C24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/>
          <p:cNvGrpSpPr/>
          <p:nvPr/>
        </p:nvGrpSpPr>
        <p:grpSpPr>
          <a:xfrm>
            <a:off x="2048713" y="459302"/>
            <a:ext cx="894080" cy="208915"/>
            <a:chOff x="2048713" y="459302"/>
            <a:chExt cx="894080" cy="208915"/>
          </a:xfrm>
        </p:grpSpPr>
        <p:sp>
          <p:nvSpPr>
            <p:cNvPr id="21" name="object 21"/>
            <p:cNvSpPr/>
            <p:nvPr/>
          </p:nvSpPr>
          <p:spPr>
            <a:xfrm>
              <a:off x="2048713" y="462432"/>
              <a:ext cx="98425" cy="167640"/>
            </a:xfrm>
            <a:custGeom>
              <a:avLst/>
              <a:gdLst/>
              <a:ahLst/>
              <a:cxnLst/>
              <a:rect l="l" t="t" r="r" b="b"/>
              <a:pathLst>
                <a:path w="98425" h="167640">
                  <a:moveTo>
                    <a:pt x="98044" y="140970"/>
                  </a:moveTo>
                  <a:lnTo>
                    <a:pt x="29083" y="140970"/>
                  </a:lnTo>
                  <a:lnTo>
                    <a:pt x="29083" y="0"/>
                  </a:lnTo>
                  <a:lnTo>
                    <a:pt x="0" y="0"/>
                  </a:lnTo>
                  <a:lnTo>
                    <a:pt x="0" y="140970"/>
                  </a:lnTo>
                  <a:lnTo>
                    <a:pt x="0" y="167640"/>
                  </a:lnTo>
                  <a:lnTo>
                    <a:pt x="98044" y="167640"/>
                  </a:lnTo>
                  <a:lnTo>
                    <a:pt x="98044" y="140970"/>
                  </a:lnTo>
                  <a:close/>
                </a:path>
              </a:pathLst>
            </a:custGeom>
            <a:solidFill>
              <a:srgbClr val="ED1C2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354691" y="459302"/>
              <a:ext cx="332149" cy="17471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2710180" y="462432"/>
              <a:ext cx="232410" cy="167640"/>
            </a:xfrm>
            <a:custGeom>
              <a:avLst/>
              <a:gdLst/>
              <a:ahLst/>
              <a:cxnLst/>
              <a:rect l="l" t="t" r="r" b="b"/>
              <a:pathLst>
                <a:path w="232410" h="167640">
                  <a:moveTo>
                    <a:pt x="98044" y="140970"/>
                  </a:moveTo>
                  <a:lnTo>
                    <a:pt x="29083" y="140970"/>
                  </a:lnTo>
                  <a:lnTo>
                    <a:pt x="29083" y="0"/>
                  </a:lnTo>
                  <a:lnTo>
                    <a:pt x="0" y="0"/>
                  </a:lnTo>
                  <a:lnTo>
                    <a:pt x="0" y="140970"/>
                  </a:lnTo>
                  <a:lnTo>
                    <a:pt x="0" y="167640"/>
                  </a:lnTo>
                  <a:lnTo>
                    <a:pt x="98044" y="167640"/>
                  </a:lnTo>
                  <a:lnTo>
                    <a:pt x="98044" y="140970"/>
                  </a:lnTo>
                  <a:close/>
                </a:path>
                <a:path w="232410" h="167640">
                  <a:moveTo>
                    <a:pt x="232156" y="140970"/>
                  </a:moveTo>
                  <a:lnTo>
                    <a:pt x="157187" y="140970"/>
                  </a:lnTo>
                  <a:lnTo>
                    <a:pt x="157187" y="96520"/>
                  </a:lnTo>
                  <a:lnTo>
                    <a:pt x="219671" y="96520"/>
                  </a:lnTo>
                  <a:lnTo>
                    <a:pt x="219671" y="69850"/>
                  </a:lnTo>
                  <a:lnTo>
                    <a:pt x="157187" y="69850"/>
                  </a:lnTo>
                  <a:lnTo>
                    <a:pt x="157187" y="26670"/>
                  </a:lnTo>
                  <a:lnTo>
                    <a:pt x="229755" y="26670"/>
                  </a:lnTo>
                  <a:lnTo>
                    <a:pt x="229755" y="0"/>
                  </a:lnTo>
                  <a:lnTo>
                    <a:pt x="128104" y="0"/>
                  </a:lnTo>
                  <a:lnTo>
                    <a:pt x="128104" y="26670"/>
                  </a:lnTo>
                  <a:lnTo>
                    <a:pt x="128104" y="69850"/>
                  </a:lnTo>
                  <a:lnTo>
                    <a:pt x="128104" y="96520"/>
                  </a:lnTo>
                  <a:lnTo>
                    <a:pt x="128104" y="140970"/>
                  </a:lnTo>
                  <a:lnTo>
                    <a:pt x="128104" y="167640"/>
                  </a:lnTo>
                  <a:lnTo>
                    <a:pt x="232156" y="167640"/>
                  </a:lnTo>
                  <a:lnTo>
                    <a:pt x="232156" y="140970"/>
                  </a:lnTo>
                  <a:close/>
                </a:path>
              </a:pathLst>
            </a:custGeom>
            <a:solidFill>
              <a:srgbClr val="ED1C2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168664" y="459724"/>
              <a:ext cx="162227" cy="208076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552945" y="4419689"/>
            <a:ext cx="6459855" cy="2231390"/>
            <a:chOff x="552945" y="4419689"/>
            <a:chExt cx="6459855" cy="2231390"/>
          </a:xfrm>
        </p:grpSpPr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53554" y="4419689"/>
              <a:ext cx="6452895" cy="2231313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559295" y="4426051"/>
              <a:ext cx="6447155" cy="2218690"/>
            </a:xfrm>
            <a:custGeom>
              <a:avLst/>
              <a:gdLst/>
              <a:ahLst/>
              <a:cxnLst/>
              <a:rect l="l" t="t" r="r" b="b"/>
              <a:pathLst>
                <a:path w="6447155" h="2218690">
                  <a:moveTo>
                    <a:pt x="0" y="2218601"/>
                  </a:moveTo>
                  <a:lnTo>
                    <a:pt x="6447155" y="2218601"/>
                  </a:lnTo>
                  <a:lnTo>
                    <a:pt x="6447155" y="0"/>
                  </a:lnTo>
                  <a:lnTo>
                    <a:pt x="0" y="0"/>
                  </a:lnTo>
                  <a:lnTo>
                    <a:pt x="0" y="2218601"/>
                  </a:lnTo>
                  <a:close/>
                </a:path>
              </a:pathLst>
            </a:custGeom>
            <a:ln w="12700">
              <a:solidFill>
                <a:srgbClr val="ED1C24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2026-01-13T16:13:28Z</dcterms:created>
  <dcterms:modified xsi:type="dcterms:W3CDTF">2026-01-13T16:13:28Z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