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331400"/>
            <a:ext cx="6128385" cy="42672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Loin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front,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mais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pas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hors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d’atteinte.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municipalité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doit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présenter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les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prochains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jours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plan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inédit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mobilisation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après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l’entrée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guerre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France.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827887"/>
            <a:ext cx="5460365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Guerre</a:t>
            </a:r>
            <a:r>
              <a:rPr dirty="0" sz="2000" spc="-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2000" spc="-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l’Est</a:t>
            </a:r>
            <a:r>
              <a:rPr dirty="0" sz="2000" spc="-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2000" spc="-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2000" spc="-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2000" spc="-2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aussi</a:t>
            </a:r>
            <a:r>
              <a:rPr dirty="0" sz="2000" spc="-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2000" spc="-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prépare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73453" y="468656"/>
            <a:ext cx="134937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Jeudi</a:t>
            </a:r>
            <a:r>
              <a:rPr dirty="0" sz="1100" spc="-4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5F5F5F"/>
                </a:solidFill>
                <a:latin typeface="Arial"/>
                <a:cs typeface="Arial"/>
              </a:rPr>
              <a:t>30</a:t>
            </a:r>
            <a:r>
              <a:rPr dirty="0" sz="1100" spc="-4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octobre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2031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000892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147877"/>
            <a:ext cx="6169025" cy="1586865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15240" marR="186690" indent="143510">
              <a:lnSpc>
                <a:spcPct val="108300"/>
              </a:lnSpc>
              <a:spcBef>
                <a:spcPts val="484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suite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agression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militaire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ciblée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contre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pays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balte,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l’OTAN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active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l’article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5.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France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entre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officiellement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conflit.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L’Élysée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contribuer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l’effort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national.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reçu,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l’État,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carte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blanche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mobilisation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locale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coordonnée,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plan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physique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comme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numérique</a:t>
            </a:r>
            <a:r>
              <a:rPr dirty="0" sz="1000" spc="-15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  <a:p>
            <a:pPr marL="15240" marR="45085" indent="143510">
              <a:lnSpc>
                <a:spcPct val="108300"/>
              </a:lnSpc>
              <a:spcBef>
                <a:spcPts val="2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Demain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soir,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assemblée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exceptionnelle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aura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lieu,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regroupant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élus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locaux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municipalité,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du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département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région.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L’objectif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convenir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doctrine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claire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mobilisation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territoriale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débloquer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financements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d’urgence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sécuriser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exposés.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2000" y="1380002"/>
            <a:ext cx="0" cy="348615"/>
          </a:xfrm>
          <a:custGeom>
            <a:avLst/>
            <a:gdLst/>
            <a:ahLst/>
            <a:cxnLst/>
            <a:rect l="l" t="t" r="r" b="b"/>
            <a:pathLst>
              <a:path w="0" h="348614">
                <a:moveTo>
                  <a:pt x="0" y="0"/>
                </a:moveTo>
                <a:lnTo>
                  <a:pt x="0" y="348005"/>
                </a:lnTo>
              </a:path>
            </a:pathLst>
          </a:custGeom>
          <a:ln w="25400">
            <a:solidFill>
              <a:srgbClr val="F6882A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276999"/>
            <a:ext cx="143979" cy="12539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62153" y="6338502"/>
            <a:ext cx="6226810" cy="3460750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116839" indent="143510">
              <a:lnSpc>
                <a:spcPct val="108300"/>
              </a:lnSpc>
              <a:spcBef>
                <a:spcPts val="57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Loin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front,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guerre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prend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teinte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diffuse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laisse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redouter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nouvelles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formes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d’attaque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part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belligérants.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nouveaux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devoirs pourraient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aussi s’imposer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citoyens.</a:t>
            </a:r>
            <a:endParaRPr sz="1000">
              <a:latin typeface="Arial"/>
              <a:cs typeface="Arial"/>
            </a:endParaRPr>
          </a:p>
          <a:p>
            <a:pPr marL="15240" marR="82550" indent="143510">
              <a:lnSpc>
                <a:spcPct val="108300"/>
              </a:lnSpc>
              <a:spcBef>
                <a:spcPts val="2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 ambiance n’est pas sans rappeler la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drôle de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guerre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1940. Les images du front abreuvent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réseaux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alimentent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montée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tension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progressive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territoire,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inquiétude,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devoir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solidarité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désinformation.</a:t>
            </a:r>
            <a:endParaRPr sz="1000">
              <a:latin typeface="Arial"/>
              <a:cs typeface="Arial"/>
            </a:endParaRPr>
          </a:p>
          <a:p>
            <a:pPr marL="15240" marR="5080" indent="135890">
              <a:lnSpc>
                <a:spcPct val="108300"/>
              </a:lnSpc>
              <a:spcBef>
                <a:spcPts val="285"/>
              </a:spcBef>
              <a:buClr>
                <a:srgbClr val="F6882A"/>
              </a:buClr>
              <a:buFont typeface="Arial"/>
              <a:buChar char="&gt;"/>
              <a:tabLst>
                <a:tab pos="15113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six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coins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 France,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collectivités limitrophes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bases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militaires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d’infrastructures</a:t>
            </a:r>
            <a:r>
              <a:rPr dirty="0" sz="10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critiques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mises sous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pression.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D’autres communes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s’interrogent 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rôle dans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 conflit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lointain,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mais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qui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impacte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déjà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fonctionnement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quotidien.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65"/>
              </a:spcBef>
              <a:buClr>
                <a:srgbClr val="F6882A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240" marR="270510" indent="143510">
              <a:lnSpc>
                <a:spcPct val="108300"/>
              </a:lnSpc>
              <a:spcBef>
                <a:spcPts val="45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Préfecture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annonce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l’ouverture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cellules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soutien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psychologique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accompagner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l’inquiétude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grandissante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moral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citoyen.</a:t>
            </a:r>
            <a:endParaRPr sz="1000">
              <a:latin typeface="Arial"/>
              <a:cs typeface="Arial"/>
            </a:endParaRPr>
          </a:p>
          <a:p>
            <a:pPr marL="15240" marR="137160" indent="143510">
              <a:lnSpc>
                <a:spcPct val="108300"/>
              </a:lnSpc>
              <a:spcBef>
                <a:spcPts val="284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collectifs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citoyens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s’organisent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fournir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aide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logistique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(hébergement, transport,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matériel)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à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destination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zones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frontalières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concernées,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nom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solidarité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européenne,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voire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mobilisation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sans</a:t>
            </a:r>
            <a:r>
              <a:rPr dirty="0" sz="1000" spc="5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militarisation</a:t>
            </a:r>
            <a:r>
              <a:rPr dirty="0" sz="1000" spc="-13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  <a:p>
            <a:pPr marL="15240" marR="527050" indent="143510">
              <a:lnSpc>
                <a:spcPct val="108300"/>
              </a:lnSpc>
              <a:spcBef>
                <a:spcPts val="2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 parallèle, des groupes d’opinion en ligne dénoncent 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emballement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martial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 réclament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un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référendum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avant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toute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contribution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effort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guerre.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342721"/>
            <a:ext cx="125641" cy="13787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480008"/>
            <a:ext cx="132486" cy="140030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538770" y="378000"/>
            <a:ext cx="1336040" cy="391795"/>
            <a:chOff x="538770" y="378000"/>
            <a:chExt cx="1336040" cy="39179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3126" y="378000"/>
              <a:ext cx="113549" cy="22583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4598" y="378008"/>
              <a:ext cx="132054" cy="22739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41764" y="454538"/>
              <a:ext cx="357896" cy="15086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1958" y="454538"/>
              <a:ext cx="134556" cy="22726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81627" y="454535"/>
              <a:ext cx="488715" cy="15086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65700" y="654388"/>
              <a:ext cx="204597" cy="11536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38759" y="655675"/>
              <a:ext cx="1336040" cy="26670"/>
            </a:xfrm>
            <a:custGeom>
              <a:avLst/>
              <a:gdLst/>
              <a:ahLst/>
              <a:cxnLst/>
              <a:rect l="l" t="t" r="r" b="b"/>
              <a:pathLst>
                <a:path w="1336039" h="26670">
                  <a:moveTo>
                    <a:pt x="153682" y="5842"/>
                  </a:moveTo>
                  <a:lnTo>
                    <a:pt x="147840" y="0"/>
                  </a:lnTo>
                  <a:lnTo>
                    <a:pt x="5854" y="0"/>
                  </a:lnTo>
                  <a:lnTo>
                    <a:pt x="0" y="5842"/>
                  </a:lnTo>
                  <a:lnTo>
                    <a:pt x="0" y="20281"/>
                  </a:lnTo>
                  <a:lnTo>
                    <a:pt x="5854" y="26136"/>
                  </a:lnTo>
                  <a:lnTo>
                    <a:pt x="140614" y="26136"/>
                  </a:lnTo>
                  <a:lnTo>
                    <a:pt x="147840" y="26136"/>
                  </a:lnTo>
                  <a:lnTo>
                    <a:pt x="153682" y="20281"/>
                  </a:lnTo>
                  <a:lnTo>
                    <a:pt x="153682" y="5842"/>
                  </a:lnTo>
                  <a:close/>
                </a:path>
                <a:path w="1336039" h="26670">
                  <a:moveTo>
                    <a:pt x="658660" y="5842"/>
                  </a:moveTo>
                  <a:lnTo>
                    <a:pt x="652818" y="0"/>
                  </a:lnTo>
                  <a:lnTo>
                    <a:pt x="310769" y="0"/>
                  </a:lnTo>
                  <a:lnTo>
                    <a:pt x="304927" y="5842"/>
                  </a:lnTo>
                  <a:lnTo>
                    <a:pt x="304927" y="20281"/>
                  </a:lnTo>
                  <a:lnTo>
                    <a:pt x="310769" y="26136"/>
                  </a:lnTo>
                  <a:lnTo>
                    <a:pt x="645591" y="26136"/>
                  </a:lnTo>
                  <a:lnTo>
                    <a:pt x="652818" y="26136"/>
                  </a:lnTo>
                  <a:lnTo>
                    <a:pt x="658660" y="20281"/>
                  </a:lnTo>
                  <a:lnTo>
                    <a:pt x="658660" y="5842"/>
                  </a:lnTo>
                  <a:close/>
                </a:path>
                <a:path w="1336039" h="26670">
                  <a:moveTo>
                    <a:pt x="1335659" y="5842"/>
                  </a:moveTo>
                  <a:lnTo>
                    <a:pt x="1329817" y="0"/>
                  </a:lnTo>
                  <a:lnTo>
                    <a:pt x="746569" y="0"/>
                  </a:lnTo>
                  <a:lnTo>
                    <a:pt x="740714" y="5842"/>
                  </a:lnTo>
                  <a:lnTo>
                    <a:pt x="740714" y="20281"/>
                  </a:lnTo>
                  <a:lnTo>
                    <a:pt x="746569" y="26136"/>
                  </a:lnTo>
                  <a:lnTo>
                    <a:pt x="1322590" y="26136"/>
                  </a:lnTo>
                  <a:lnTo>
                    <a:pt x="1329817" y="26136"/>
                  </a:lnTo>
                  <a:lnTo>
                    <a:pt x="1335659" y="20281"/>
                  </a:lnTo>
                  <a:lnTo>
                    <a:pt x="1335659" y="5842"/>
                  </a:lnTo>
                  <a:close/>
                </a:path>
              </a:pathLst>
            </a:custGeom>
            <a:solidFill>
              <a:srgbClr val="C7B5A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552945" y="3972357"/>
            <a:ext cx="6459855" cy="2231390"/>
            <a:chOff x="552945" y="3972357"/>
            <a:chExt cx="6459855" cy="2231390"/>
          </a:xfrm>
        </p:grpSpPr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0565" y="3972357"/>
              <a:ext cx="6445897" cy="2231301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59295" y="3978707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F6882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2026-01-13T16:18:45Z</dcterms:created>
  <dcterms:modified xsi:type="dcterms:W3CDTF">2026-01-13T16:18:45Z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