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556500" cy="10693400"/>
  <p:notesSz cx="75565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7000" y="1448399"/>
            <a:ext cx="6211570" cy="629920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60"/>
              </a:spcBef>
            </a:pP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Présente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toutes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3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lèvres,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l’expression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300" spc="-20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i="1">
                <a:solidFill>
                  <a:srgbClr val="231F20"/>
                </a:solidFill>
                <a:latin typeface="Arial"/>
                <a:cs typeface="Arial"/>
              </a:rPr>
              <a:t>effondrement</a:t>
            </a:r>
            <a:r>
              <a:rPr dirty="0" sz="1300" spc="-20" i="1">
                <a:solidFill>
                  <a:srgbClr val="231F20"/>
                </a:solidFill>
                <a:latin typeface="Arial"/>
                <a:cs typeface="Arial"/>
              </a:rPr>
              <a:t> assurantiel</a:t>
            </a:r>
            <a:r>
              <a:rPr dirty="0" sz="1300" spc="-20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300" spc="-2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fait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frémir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plus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d’un.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plus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plus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territoires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deviennent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inassurables,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plongeant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les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communes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nouvelle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forme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d’insécurité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climatique.</a:t>
            </a:r>
            <a:endParaRPr sz="1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4499" y="953886"/>
            <a:ext cx="519176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Zones</a:t>
            </a:r>
            <a:r>
              <a:rPr dirty="0" sz="2000" spc="-5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sinistrées</a:t>
            </a:r>
            <a:r>
              <a:rPr dirty="0" sz="2000" spc="-5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2000" spc="-5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2000" spc="-5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assureurs</a:t>
            </a:r>
            <a:r>
              <a:rPr dirty="0" sz="2000" spc="-5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dirty="0" sz="2000" spc="-5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retirent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526857" y="468656"/>
            <a:ext cx="149606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F5F5F"/>
                </a:solidFill>
                <a:latin typeface="Arial"/>
                <a:cs typeface="Arial"/>
              </a:rPr>
              <a:t>Mercredi</a:t>
            </a:r>
            <a:r>
              <a:rPr dirty="0" sz="1100" spc="-35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5F5F5F"/>
                </a:solidFill>
                <a:latin typeface="Arial"/>
                <a:cs typeface="Arial"/>
              </a:rPr>
              <a:t>15</a:t>
            </a:r>
            <a:r>
              <a:rPr dirty="0" sz="1100" spc="-35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30">
                <a:solidFill>
                  <a:srgbClr val="5F5F5F"/>
                </a:solidFill>
                <a:latin typeface="Arial"/>
                <a:cs typeface="Arial"/>
              </a:rPr>
              <a:t>janvier </a:t>
            </a: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2031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47199" y="2351894"/>
            <a:ext cx="6466205" cy="0"/>
          </a:xfrm>
          <a:custGeom>
            <a:avLst/>
            <a:gdLst/>
            <a:ahLst/>
            <a:cxnLst/>
            <a:rect l="l" t="t" r="r" b="b"/>
            <a:pathLst>
              <a:path w="6466205" h="0">
                <a:moveTo>
                  <a:pt x="0" y="0"/>
                </a:moveTo>
                <a:lnTo>
                  <a:pt x="6465595" y="0"/>
                </a:lnTo>
              </a:path>
            </a:pathLst>
          </a:custGeom>
          <a:ln w="9525">
            <a:solidFill>
              <a:srgbClr val="C1C3C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62153" y="2498881"/>
            <a:ext cx="6166485" cy="1421765"/>
          </a:xfrm>
          <a:prstGeom prst="rect">
            <a:avLst/>
          </a:prstGeom>
        </p:spPr>
        <p:txBody>
          <a:bodyPr wrap="square" lIns="0" tIns="1016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QUI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SE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PASSE</a:t>
            </a:r>
            <a:endParaRPr sz="1200">
              <a:latin typeface="Arial"/>
              <a:cs typeface="Arial"/>
            </a:endParaRPr>
          </a:p>
          <a:p>
            <a:pPr marL="15240" marR="243840" indent="143510">
              <a:lnSpc>
                <a:spcPct val="108300"/>
              </a:lnSpc>
              <a:spcBef>
                <a:spcPts val="484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Inondations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répétition, sécheresse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chronique,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canicules extrêmes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régions sont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désormais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jugées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trop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risquées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 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assureurs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être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couvertes.</a:t>
            </a:r>
            <a:endParaRPr sz="1000">
              <a:latin typeface="Arial"/>
              <a:cs typeface="Arial"/>
            </a:endParaRPr>
          </a:p>
          <a:p>
            <a:pPr marL="15240" marR="222885" indent="143510">
              <a:lnSpc>
                <a:spcPct val="108300"/>
              </a:lnSpc>
              <a:spcBef>
                <a:spcPts val="285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Face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l’emballement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climatique,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compagnies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d’assurance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résilient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contrats 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refusent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renouveler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couverture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particuliers,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mais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aussi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collectivités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locales.</a:t>
            </a:r>
            <a:endParaRPr sz="10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380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régime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Catastrophe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Naturelle,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conçu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filet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sécurité,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arrive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saturation,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l’aveu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même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 gouvernement. De nombreux sinistres récents, pourtant éligibles,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ne seront pas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indemnisés.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96" y="2627999"/>
            <a:ext cx="143979" cy="12539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62153" y="6500501"/>
            <a:ext cx="6224270" cy="3550285"/>
          </a:xfrm>
          <a:prstGeom prst="rect">
            <a:avLst/>
          </a:prstGeom>
        </p:spPr>
        <p:txBody>
          <a:bodyPr wrap="square" lIns="0" tIns="11366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POURQUOI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C’EST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IMPORTANT</a:t>
            </a:r>
            <a:endParaRPr sz="1200">
              <a:latin typeface="Arial"/>
              <a:cs typeface="Arial"/>
            </a:endParaRPr>
          </a:p>
          <a:p>
            <a:pPr marL="15240" marR="334645" indent="143510">
              <a:lnSpc>
                <a:spcPct val="108300"/>
              </a:lnSpc>
              <a:spcBef>
                <a:spcPts val="570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particuliers et les professionnels se retrouvent seuls face aux risques : des maisons ou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locaux</a:t>
            </a:r>
            <a:r>
              <a:rPr dirty="0" sz="10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assurables,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refus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prêt,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l’interdiction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construire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zones.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crise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foncière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et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économique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est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redouter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prochaines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années.</a:t>
            </a:r>
            <a:endParaRPr sz="1000">
              <a:latin typeface="Arial"/>
              <a:cs typeface="Arial"/>
            </a:endParaRPr>
          </a:p>
          <a:p>
            <a:pPr marL="15240" marR="36195" indent="143510">
              <a:lnSpc>
                <a:spcPct val="108300"/>
              </a:lnSpc>
              <a:spcBef>
                <a:spcPts val="280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doivent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désormais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financer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seules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reconstruction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réparation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biens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publics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endommagés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intempéries.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assurance,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elles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peuvent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anticiper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ni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emprunter,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mais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doivent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gérer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désarroi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leurs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habitants.</a:t>
            </a:r>
            <a:endParaRPr sz="1000">
              <a:latin typeface="Arial"/>
              <a:cs typeface="Arial"/>
            </a:endParaRPr>
          </a:p>
          <a:p>
            <a:pPr marL="15240" marR="182880" indent="143510">
              <a:lnSpc>
                <a:spcPct val="108300"/>
              </a:lnSpc>
              <a:spcBef>
                <a:spcPts val="285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Sans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mécanisme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pérenne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compensation,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gestion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territoriale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basculera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logique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d’urgence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permanente,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où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chaque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aléa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devient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crise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institutionnelle.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377853"/>
              </a:buClr>
              <a:buFont typeface="Arial"/>
              <a:buChar char="&gt;"/>
            </a:pP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25"/>
              </a:spcBef>
              <a:buClr>
                <a:srgbClr val="377853"/>
              </a:buClr>
              <a:buFont typeface="Arial"/>
              <a:buChar char="&gt;"/>
            </a:pP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LES</a:t>
            </a:r>
            <a:r>
              <a:rPr dirty="0" sz="1200" spc="22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DERNIÈRES</a:t>
            </a:r>
            <a:r>
              <a:rPr dirty="0" sz="1200" spc="229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RÉACTIONS</a:t>
            </a:r>
            <a:endParaRPr sz="1200">
              <a:latin typeface="Arial"/>
              <a:cs typeface="Arial"/>
            </a:endParaRPr>
          </a:p>
          <a:p>
            <a:pPr marL="15240" marR="27305" indent="143510">
              <a:lnSpc>
                <a:spcPct val="108300"/>
              </a:lnSpc>
              <a:spcBef>
                <a:spcPts val="455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élus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locaux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appellent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l’État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rouvrir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négociation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avec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assureurs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garantir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socle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minimal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solidarité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territoriale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face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aux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risques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climatiques.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quoi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entières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seront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désertées,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faute de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garanties.</a:t>
            </a:r>
            <a:endParaRPr sz="100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280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assureurs,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côté,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demandent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cadre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d’adaptation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climatique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clair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nationalisé,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soulignant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que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certaines zones risquent,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sinon, un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abandon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progressif.</a:t>
            </a:r>
            <a:endParaRPr sz="10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385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experts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préviennent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effondrement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assurantiel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n’est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qu’un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signal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d’alerte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court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terme,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risques cyber pourraient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eux aussi devenir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impossibles à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couvrir.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4219" y="8594721"/>
            <a:ext cx="125641" cy="13787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2940" y="6642008"/>
            <a:ext cx="132486" cy="140030"/>
          </a:xfrm>
          <a:prstGeom prst="rect">
            <a:avLst/>
          </a:prstGeom>
        </p:spPr>
      </p:pic>
      <p:sp>
        <p:nvSpPr>
          <p:cNvPr id="11" name="object 11"/>
          <p:cNvSpPr/>
          <p:nvPr/>
        </p:nvSpPr>
        <p:spPr>
          <a:xfrm>
            <a:off x="612000" y="1497003"/>
            <a:ext cx="0" cy="571500"/>
          </a:xfrm>
          <a:custGeom>
            <a:avLst/>
            <a:gdLst/>
            <a:ahLst/>
            <a:cxnLst/>
            <a:rect l="l" t="t" r="r" b="b"/>
            <a:pathLst>
              <a:path w="0" h="571500">
                <a:moveTo>
                  <a:pt x="0" y="0"/>
                </a:moveTo>
                <a:lnTo>
                  <a:pt x="0" y="571195"/>
                </a:lnTo>
              </a:path>
            </a:pathLst>
          </a:custGeom>
          <a:ln w="25400">
            <a:solidFill>
              <a:srgbClr val="377853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38764" y="370263"/>
            <a:ext cx="1559966" cy="400692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552945" y="4152341"/>
            <a:ext cx="6459855" cy="2231390"/>
            <a:chOff x="552945" y="4152341"/>
            <a:chExt cx="6459855" cy="2231390"/>
          </a:xfrm>
        </p:grpSpPr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3554" y="4152341"/>
              <a:ext cx="6452895" cy="2231313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559295" y="4158704"/>
              <a:ext cx="6447155" cy="2218690"/>
            </a:xfrm>
            <a:custGeom>
              <a:avLst/>
              <a:gdLst/>
              <a:ahLst/>
              <a:cxnLst/>
              <a:rect l="l" t="t" r="r" b="b"/>
              <a:pathLst>
                <a:path w="6447155" h="2218690">
                  <a:moveTo>
                    <a:pt x="0" y="2218601"/>
                  </a:moveTo>
                  <a:lnTo>
                    <a:pt x="6447155" y="2218601"/>
                  </a:lnTo>
                  <a:lnTo>
                    <a:pt x="6447155" y="0"/>
                  </a:lnTo>
                  <a:lnTo>
                    <a:pt x="0" y="0"/>
                  </a:lnTo>
                  <a:lnTo>
                    <a:pt x="0" y="2218601"/>
                  </a:lnTo>
                  <a:close/>
                </a:path>
              </a:pathLst>
            </a:custGeom>
            <a:ln w="12700">
              <a:solidFill>
                <a:srgbClr val="37785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2026-01-13T16:14:40Z</dcterms:created>
  <dcterms:modified xsi:type="dcterms:W3CDTF">2026-01-13T16:14:40Z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2026-01-13T00:00:00Z</vt:filetime>
  </property>
  <property fmtid="{D5CDD505-2E9C-101B-9397-08002B2CF9AE}" pid="3" name="Creator">
    <vt:lpwstr>Adobe InDesign 21.1 (Windows)</vt:lpwstr>
  </property>
  <property fmtid="{D5CDD505-2E9C-101B-9397-08002B2CF9AE}" pid="4" name="LastSaved">
    <vt:filetime>2026-01-13T00:00:00Z</vt:filetime>
  </property>
  <property fmtid="{D5CDD505-2E9C-101B-9397-08002B2CF9AE}" pid="5" name="Producer">
    <vt:lpwstr>Adobe PDF Library 18.0</vt:lpwstr>
  </property>
</Properties>
</file>