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7000" y="1448399"/>
            <a:ext cx="5651500" cy="6299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L’utilisation</a:t>
            </a:r>
            <a:r>
              <a:rPr dirty="0" sz="1300" spc="-5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l’IA</a:t>
            </a:r>
            <a:r>
              <a:rPr dirty="0" sz="1300" spc="-9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venue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automatiser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grande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partie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tâches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administratives,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gestion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trafic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maintenance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prédictive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infrastructures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communales.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gains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promis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tutoient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craintes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terrain.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99" y="953886"/>
            <a:ext cx="544004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2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pilote</a:t>
            </a:r>
            <a:r>
              <a:rPr dirty="0" sz="2000" spc="-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automatique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grâce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l’IA</a:t>
            </a:r>
            <a:r>
              <a:rPr dirty="0" sz="2000" spc="-37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50" b="1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52032" y="468656"/>
            <a:ext cx="14706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Lundi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5F5F5F"/>
                </a:solidFill>
                <a:latin typeface="Arial"/>
                <a:cs typeface="Arial"/>
              </a:rPr>
              <a:t>2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septembre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7199" y="2351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2153" y="2498881"/>
            <a:ext cx="6117590" cy="1586865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15240" marR="118110" indent="143510">
              <a:lnSpc>
                <a:spcPct val="108300"/>
              </a:lnSpc>
              <a:spcBef>
                <a:spcPts val="484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nouvelle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logicielle,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dopée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l’intelligence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artificielle,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pilote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désormais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gestion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demandes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administratives,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régulation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trafic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urbain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encore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maintenance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préventive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infrastructures communales.</a:t>
            </a:r>
            <a:endParaRPr sz="10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nombreuses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tâches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jugées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répétitives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automatisées.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annonce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délais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réduits,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moins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d’erreurs,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indicateurs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satisfaction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hausse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réduction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coûts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fonctionnement.</a:t>
            </a:r>
            <a:endParaRPr sz="1000">
              <a:latin typeface="Arial"/>
              <a:cs typeface="Arial"/>
            </a:endParaRPr>
          </a:p>
          <a:p>
            <a:pPr marL="15240" marR="15367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agents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municipaux,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transformation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profonde.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voient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poste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évoluer,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d’autres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redoutent une perte de sens ou un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déclassement.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671502"/>
            <a:ext cx="6202045" cy="3385185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algn="just" marL="15240" marR="36830" indent="143510">
              <a:lnSpc>
                <a:spcPct val="108300"/>
              </a:lnSpc>
              <a:spcBef>
                <a:spcPts val="57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gagne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réactivité,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pourrait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perdre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expertise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humaine.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agents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alertent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une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compétences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terme,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notamment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l’instruction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dossiers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d’urbanisme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suivi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projets citoyens.</a:t>
            </a:r>
            <a:endParaRPr sz="1000">
              <a:latin typeface="Arial"/>
              <a:cs typeface="Arial"/>
            </a:endParaRPr>
          </a:p>
          <a:p>
            <a:pPr marL="15240" marR="45593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cybersécurité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devient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point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vigilance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collectifs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citoyens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dénoncent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l’opacité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algorithmes municipaux et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craignent des manipulations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 des fuites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données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sensibles.</a:t>
            </a:r>
            <a:endParaRPr sz="1000">
              <a:latin typeface="Arial"/>
              <a:cs typeface="Arial"/>
            </a:endParaRPr>
          </a:p>
          <a:p>
            <a:pPr marL="15240" marR="22860" indent="143510">
              <a:lnSpc>
                <a:spcPct val="108300"/>
              </a:lnSpc>
              <a:spcBef>
                <a:spcPts val="2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 temps libéré par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l’automatisation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soulève aussi 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questions politiques :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où investir ce temps</a:t>
            </a:r>
            <a:r>
              <a:rPr dirty="0" sz="1000" spc="-1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revaloriser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métiers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monde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où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l’IA</a:t>
            </a:r>
            <a:r>
              <a:rPr dirty="0" sz="1000" spc="-6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décide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vite,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remplace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lien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humain</a:t>
            </a:r>
            <a:r>
              <a:rPr dirty="0" sz="1000" spc="-1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  <a:buClr>
                <a:srgbClr val="377853"/>
              </a:buClr>
              <a:buFont typeface="Arial"/>
              <a:buChar char="&gt;"/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5080" indent="143510">
              <a:lnSpc>
                <a:spcPct val="108300"/>
              </a:lnSpc>
              <a:spcBef>
                <a:spcPts val="45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syndicat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fonction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publique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appelle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audit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complet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transformation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emplois,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pointant le risque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effets en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trompe-l’œil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l’automatisation</a:t>
            </a:r>
            <a:endParaRPr sz="1000">
              <a:latin typeface="Arial"/>
              <a:cs typeface="Arial"/>
            </a:endParaRPr>
          </a:p>
          <a:p>
            <a:pPr marL="15240" marR="273050" indent="143510">
              <a:lnSpc>
                <a:spcPct val="108300"/>
              </a:lnSpc>
              <a:spcBef>
                <a:spcPts val="280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L’antenne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territoriale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MEDEF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félicite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l’intégration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l’IA</a:t>
            </a:r>
            <a:r>
              <a:rPr dirty="0" sz="1000" spc="-6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startup</a:t>
            </a:r>
            <a:r>
              <a:rPr dirty="0" sz="1000" spc="-1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centre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supervision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urbaine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plaide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extension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aux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communes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voisines.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377853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recteur de l’Académie soutient le lancement de modules pédagogiques 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l’IA</a:t>
            </a:r>
            <a:r>
              <a:rPr dirty="0" sz="1000" spc="-4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dans ma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vi(ll)e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familiariser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élèves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primaire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outils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automatisés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transforment 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environnement.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765720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13008"/>
            <a:ext cx="132486" cy="14003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12000" y="1497003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0"/>
                </a:moveTo>
                <a:lnTo>
                  <a:pt x="0" y="571195"/>
                </a:lnTo>
              </a:path>
            </a:pathLst>
          </a:custGeom>
          <a:ln w="25400">
            <a:solidFill>
              <a:srgbClr val="377853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764" y="370263"/>
            <a:ext cx="1559966" cy="400692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552945" y="4323346"/>
            <a:ext cx="6459855" cy="2231390"/>
            <a:chOff x="552945" y="4323346"/>
            <a:chExt cx="6459855" cy="223139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49572" y="4435823"/>
              <a:ext cx="4607871" cy="211882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9295" y="432969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37785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2026-01-13T16:22:34Z</dcterms:created>
  <dcterms:modified xsi:type="dcterms:W3CDTF">2026-01-13T16:22:34Z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