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7000" y="1601400"/>
            <a:ext cx="5991225" cy="62992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6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quête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solutions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face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aux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bouleversements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climatiques,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municipalité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vient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d’être</a:t>
            </a:r>
            <a:r>
              <a:rPr dirty="0" sz="13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labellisée </a:t>
            </a:r>
            <a:r>
              <a:rPr dirty="0" sz="1300" spc="-1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300" spc="-20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20" i="1">
                <a:solidFill>
                  <a:srgbClr val="231F20"/>
                </a:solidFill>
                <a:latin typeface="Arial"/>
                <a:cs typeface="Arial"/>
              </a:rPr>
              <a:t>Territoire</a:t>
            </a:r>
            <a:r>
              <a:rPr dirty="0" sz="13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 i="1">
                <a:solidFill>
                  <a:srgbClr val="231F20"/>
                </a:solidFill>
                <a:latin typeface="Arial"/>
                <a:cs typeface="Arial"/>
              </a:rPr>
              <a:t>d’Expérimentation </a:t>
            </a:r>
            <a:r>
              <a:rPr dirty="0" sz="1300" spc="-20" i="1">
                <a:solidFill>
                  <a:srgbClr val="231F20"/>
                </a:solidFill>
                <a:latin typeface="Arial"/>
                <a:cs typeface="Arial"/>
              </a:rPr>
              <a:t>Climatique</a:t>
            </a:r>
            <a:r>
              <a:rPr dirty="0" sz="1300" spc="-19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dirty="0" sz="13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 dispositifs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technologiques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20">
                <a:solidFill>
                  <a:srgbClr val="231F20"/>
                </a:solidFill>
                <a:latin typeface="Arial"/>
                <a:cs typeface="Arial"/>
              </a:rPr>
              <a:t>géo-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ingénierie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seront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bientôt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testés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conditions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réelles.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4499" y="827887"/>
            <a:ext cx="5685155" cy="6477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ct val="104200"/>
              </a:lnSpc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Climat</a:t>
            </a:r>
            <a:r>
              <a:rPr dirty="0" sz="2000" spc="-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2000" spc="-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2000" spc="-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r>
              <a:rPr dirty="0" sz="2000" spc="-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expérimente</a:t>
            </a:r>
            <a:r>
              <a:rPr dirty="0" sz="2000" spc="-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2000" spc="-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nouvelles technologies</a:t>
            </a:r>
            <a:r>
              <a:rPr dirty="0" sz="2000" spc="-6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climatiques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743438" y="468656"/>
            <a:ext cx="127952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Lundi</a:t>
            </a:r>
            <a:r>
              <a:rPr dirty="0" sz="1100" spc="-4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5F5F5F"/>
                </a:solidFill>
                <a:latin typeface="Arial"/>
                <a:cs typeface="Arial"/>
              </a:rPr>
              <a:t>10</a:t>
            </a:r>
            <a:r>
              <a:rPr dirty="0" sz="1100" spc="-45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février</a:t>
            </a: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2031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47199" y="2450894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 h="0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62153" y="2597879"/>
            <a:ext cx="6243955" cy="1751964"/>
          </a:xfrm>
          <a:prstGeom prst="rect">
            <a:avLst/>
          </a:prstGeom>
        </p:spPr>
        <p:txBody>
          <a:bodyPr wrap="square" lIns="0" tIns="1016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>
              <a:latin typeface="Arial"/>
              <a:cs typeface="Arial"/>
            </a:endParaRPr>
          </a:p>
          <a:p>
            <a:pPr algn="just" marL="15240" marR="5080" indent="143510">
              <a:lnSpc>
                <a:spcPct val="108300"/>
              </a:lnSpc>
              <a:spcBef>
                <a:spcPts val="484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retenue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cadre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programme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national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dérogation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climatique,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porté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l’État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l’Union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européenne,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soutien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consortium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réunissant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grands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groupes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l’énergie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tech.</a:t>
            </a:r>
            <a:endParaRPr sz="1000">
              <a:latin typeface="Arial"/>
              <a:cs typeface="Arial"/>
            </a:endParaRPr>
          </a:p>
          <a:p>
            <a:pPr marL="15240" marR="205740" indent="143510">
              <a:lnSpc>
                <a:spcPct val="108300"/>
              </a:lnSpc>
              <a:spcBef>
                <a:spcPts val="28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Parmi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dispositifs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envisagés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territoire,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dossier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candidature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prévoit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l’ensemencement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nuages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provoquer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 pluie,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miroirs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atmosphériques 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réfléchir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 rayons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solaires,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encore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le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stockage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carbone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roches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sous-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sol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communal.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expérimentations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suscitent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déjà 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inquiétudes.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 effets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secondaires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restent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incertains,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et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l’opposition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déplore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manque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concertation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population.</a:t>
            </a:r>
            <a:endParaRPr sz="1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2000" y="1650003"/>
            <a:ext cx="0" cy="541020"/>
          </a:xfrm>
          <a:custGeom>
            <a:avLst/>
            <a:gdLst/>
            <a:ahLst/>
            <a:cxnLst/>
            <a:rect l="l" t="t" r="r" b="b"/>
            <a:pathLst>
              <a:path w="0" h="541019">
                <a:moveTo>
                  <a:pt x="0" y="0"/>
                </a:moveTo>
                <a:lnTo>
                  <a:pt x="0" y="540600"/>
                </a:lnTo>
              </a:path>
            </a:pathLst>
          </a:custGeom>
          <a:ln w="25400">
            <a:solidFill>
              <a:srgbClr val="F6882A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727000"/>
            <a:ext cx="143979" cy="12539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62153" y="6878501"/>
            <a:ext cx="6252845" cy="3295650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marL="15240" marR="136525" indent="143510">
              <a:lnSpc>
                <a:spcPct val="108300"/>
              </a:lnSpc>
              <a:spcBef>
                <a:spcPts val="57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Cette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initiative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marque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tournant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manière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gérer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climat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l’échelle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locale.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commune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devient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l’un des premiers territoires à tester des technologies visant non plus 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s’adapter au climat, mais à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le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modifier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activement.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débat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s’intensifie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défenseurs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solutions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fondées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sobriété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écologique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partisans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d’une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réponse</a:t>
            </a:r>
            <a:r>
              <a:rPr dirty="0" sz="10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technologique</a:t>
            </a:r>
            <a:r>
              <a:rPr dirty="0" sz="10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l’urgence</a:t>
            </a:r>
            <a:r>
              <a:rPr dirty="0" sz="10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climatique.</a:t>
            </a:r>
            <a:endParaRPr sz="1000">
              <a:latin typeface="Arial"/>
              <a:cs typeface="Arial"/>
            </a:endParaRPr>
          </a:p>
          <a:p>
            <a:pPr marL="15240" marR="97790" indent="143510">
              <a:lnSpc>
                <a:spcPct val="108300"/>
              </a:lnSpc>
              <a:spcBef>
                <a:spcPts val="28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croisée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l’innovation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technologique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l’éthique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environnementale,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ambitionne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devenir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un cas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d’école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de la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35" i="1">
                <a:solidFill>
                  <a:srgbClr val="231F20"/>
                </a:solidFill>
                <a:latin typeface="Arial"/>
                <a:cs typeface="Arial"/>
              </a:rPr>
              <a:t>géo‑ingénierie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territoriale</a:t>
            </a:r>
            <a:r>
              <a:rPr dirty="0" sz="1000" spc="-15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Selon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 mairie,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cette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labellisation pourrait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décupler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l’attractivité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attirer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grandes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entreprises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tech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leurs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investissements.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65"/>
              </a:spcBef>
              <a:buClr>
                <a:srgbClr val="F6882A"/>
              </a:buClr>
              <a:buFont typeface="Arial"/>
              <a:buChar char="&gt;"/>
            </a:pP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dirty="0" sz="1200" spc="22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dirty="0" sz="1200" spc="229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55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L’association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4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Amis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0" i="1">
                <a:solidFill>
                  <a:srgbClr val="231F20"/>
                </a:solidFill>
                <a:latin typeface="Arial"/>
                <a:cs typeface="Arial"/>
              </a:rPr>
              <a:t>Terre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demande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moratoire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immédiat,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évoquant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risque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dommages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irréversibles sur les écosystèmes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locaux.</a:t>
            </a:r>
            <a:endParaRPr sz="1000">
              <a:latin typeface="Arial"/>
              <a:cs typeface="Arial"/>
            </a:endParaRPr>
          </a:p>
          <a:p>
            <a:pPr marL="15240" marR="95885" indent="143510">
              <a:lnSpc>
                <a:spcPct val="108300"/>
              </a:lnSpc>
              <a:spcBef>
                <a:spcPts val="280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startups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climatech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région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saluent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l’initiative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opportunité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unique</a:t>
            </a:r>
            <a:r>
              <a:rPr dirty="0" sz="1000" spc="-1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tester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des innovations</a:t>
            </a:r>
            <a:r>
              <a:rPr dirty="0" sz="1000" spc="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rupture</a:t>
            </a:r>
            <a:r>
              <a:rPr dirty="0" sz="1000" spc="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fort</a:t>
            </a:r>
            <a:r>
              <a:rPr dirty="0" sz="1000" spc="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impact</a:t>
            </a:r>
            <a:r>
              <a:rPr dirty="0" sz="1000" spc="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écologique</a:t>
            </a:r>
            <a:r>
              <a:rPr dirty="0" sz="1000" spc="-15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5"/>
              </a:spcBef>
              <a:buClr>
                <a:srgbClr val="F6882A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DREAL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confirme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création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comité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suivi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chargé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publier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rapports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trimestriels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l’avancée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expérimentations.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882722"/>
            <a:ext cx="125641" cy="13787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7020008"/>
            <a:ext cx="132486" cy="140030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538770" y="378000"/>
            <a:ext cx="1336040" cy="391795"/>
            <a:chOff x="538770" y="378000"/>
            <a:chExt cx="1336040" cy="391795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3126" y="378000"/>
              <a:ext cx="113549" cy="22583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84598" y="378008"/>
              <a:ext cx="132054" cy="22739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41764" y="454538"/>
              <a:ext cx="357896" cy="150863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1958" y="454538"/>
              <a:ext cx="134556" cy="22726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81627" y="454535"/>
              <a:ext cx="488715" cy="15086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65700" y="654388"/>
              <a:ext cx="204597" cy="11536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38759" y="655675"/>
              <a:ext cx="1336040" cy="26670"/>
            </a:xfrm>
            <a:custGeom>
              <a:avLst/>
              <a:gdLst/>
              <a:ahLst/>
              <a:cxnLst/>
              <a:rect l="l" t="t" r="r" b="b"/>
              <a:pathLst>
                <a:path w="1336039" h="26670">
                  <a:moveTo>
                    <a:pt x="153682" y="5842"/>
                  </a:moveTo>
                  <a:lnTo>
                    <a:pt x="147840" y="0"/>
                  </a:lnTo>
                  <a:lnTo>
                    <a:pt x="5854" y="0"/>
                  </a:lnTo>
                  <a:lnTo>
                    <a:pt x="0" y="5842"/>
                  </a:lnTo>
                  <a:lnTo>
                    <a:pt x="0" y="20281"/>
                  </a:lnTo>
                  <a:lnTo>
                    <a:pt x="5854" y="26136"/>
                  </a:lnTo>
                  <a:lnTo>
                    <a:pt x="140614" y="26136"/>
                  </a:lnTo>
                  <a:lnTo>
                    <a:pt x="147840" y="26136"/>
                  </a:lnTo>
                  <a:lnTo>
                    <a:pt x="153682" y="20281"/>
                  </a:lnTo>
                  <a:lnTo>
                    <a:pt x="153682" y="5842"/>
                  </a:lnTo>
                  <a:close/>
                </a:path>
                <a:path w="1336039" h="26670">
                  <a:moveTo>
                    <a:pt x="658660" y="5842"/>
                  </a:moveTo>
                  <a:lnTo>
                    <a:pt x="652818" y="0"/>
                  </a:lnTo>
                  <a:lnTo>
                    <a:pt x="310769" y="0"/>
                  </a:lnTo>
                  <a:lnTo>
                    <a:pt x="304927" y="5842"/>
                  </a:lnTo>
                  <a:lnTo>
                    <a:pt x="304927" y="20281"/>
                  </a:lnTo>
                  <a:lnTo>
                    <a:pt x="310769" y="26136"/>
                  </a:lnTo>
                  <a:lnTo>
                    <a:pt x="645591" y="26136"/>
                  </a:lnTo>
                  <a:lnTo>
                    <a:pt x="652818" y="26136"/>
                  </a:lnTo>
                  <a:lnTo>
                    <a:pt x="658660" y="20281"/>
                  </a:lnTo>
                  <a:lnTo>
                    <a:pt x="658660" y="5842"/>
                  </a:lnTo>
                  <a:close/>
                </a:path>
                <a:path w="1336039" h="26670">
                  <a:moveTo>
                    <a:pt x="1335659" y="5842"/>
                  </a:moveTo>
                  <a:lnTo>
                    <a:pt x="1329817" y="0"/>
                  </a:lnTo>
                  <a:lnTo>
                    <a:pt x="746569" y="0"/>
                  </a:lnTo>
                  <a:lnTo>
                    <a:pt x="740714" y="5842"/>
                  </a:lnTo>
                  <a:lnTo>
                    <a:pt x="740714" y="20281"/>
                  </a:lnTo>
                  <a:lnTo>
                    <a:pt x="746569" y="26136"/>
                  </a:lnTo>
                  <a:lnTo>
                    <a:pt x="1322590" y="26136"/>
                  </a:lnTo>
                  <a:lnTo>
                    <a:pt x="1329817" y="26136"/>
                  </a:lnTo>
                  <a:lnTo>
                    <a:pt x="1335659" y="20281"/>
                  </a:lnTo>
                  <a:lnTo>
                    <a:pt x="1335659" y="5842"/>
                  </a:lnTo>
                  <a:close/>
                </a:path>
              </a:pathLst>
            </a:custGeom>
            <a:solidFill>
              <a:srgbClr val="C7B5A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/>
          <p:cNvGrpSpPr/>
          <p:nvPr/>
        </p:nvGrpSpPr>
        <p:grpSpPr>
          <a:xfrm>
            <a:off x="552945" y="4557357"/>
            <a:ext cx="6459855" cy="2231390"/>
            <a:chOff x="552945" y="4557357"/>
            <a:chExt cx="6459855" cy="2231390"/>
          </a:xfrm>
        </p:grpSpPr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60565" y="4557357"/>
              <a:ext cx="6445884" cy="2231301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559295" y="4563707"/>
              <a:ext cx="6447155" cy="2218690"/>
            </a:xfrm>
            <a:custGeom>
              <a:avLst/>
              <a:gdLst/>
              <a:ahLst/>
              <a:cxnLst/>
              <a:rect l="l" t="t" r="r" b="b"/>
              <a:pathLst>
                <a:path w="6447155" h="2218690">
                  <a:moveTo>
                    <a:pt x="0" y="2218601"/>
                  </a:moveTo>
                  <a:lnTo>
                    <a:pt x="6447155" y="2218601"/>
                  </a:lnTo>
                  <a:lnTo>
                    <a:pt x="6447155" y="0"/>
                  </a:lnTo>
                  <a:lnTo>
                    <a:pt x="0" y="0"/>
                  </a:lnTo>
                  <a:lnTo>
                    <a:pt x="0" y="2218601"/>
                  </a:lnTo>
                  <a:close/>
                </a:path>
              </a:pathLst>
            </a:custGeom>
            <a:ln w="12700">
              <a:solidFill>
                <a:srgbClr val="F6882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2026-01-13T16:22:53Z</dcterms:created>
  <dcterms:modified xsi:type="dcterms:W3CDTF">2026-01-13T16:22:53Z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