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Default Extension="jpg" ContentType="image/jp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448399"/>
            <a:ext cx="6064250" cy="426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fracture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âges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semble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résorber.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arbitrages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budgétaires</a:t>
            </a: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contestés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montée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crispations,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solidarité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intergénérationnelle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fissure.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953886"/>
            <a:ext cx="497967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clivage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âges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fracture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86748" y="468656"/>
            <a:ext cx="16357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Vendredi</a:t>
            </a:r>
            <a:r>
              <a:rPr dirty="0" sz="1100" spc="-3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5F5F5F"/>
                </a:solidFill>
                <a:latin typeface="Arial"/>
                <a:cs typeface="Arial"/>
              </a:rPr>
              <a:t>6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 décembre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108893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255880"/>
            <a:ext cx="6142990" cy="1917064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algn="just" marL="15240" marR="305435" indent="143510">
              <a:lnSpc>
                <a:spcPct val="108300"/>
              </a:lnSpc>
              <a:spcBef>
                <a:spcPts val="484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 certains quartiers de la commune,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plus de 70 ans sont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désormais majoritaires. Les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services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s’adaptent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 moyens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constants 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répondre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 demandes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d’accompagnement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renforcé,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soins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proximité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mobilité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adaptée.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parallèle, de jeunes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actifs contestent un modèle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qu’ils jugent déséquilibré. 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réseaux,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campagnes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mettent en cause les cotisations sociales, estimant qu’ils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ne profiteront pas des protections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qu’ils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financent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aujourd’hui.</a:t>
            </a:r>
            <a:endParaRPr sz="1000">
              <a:latin typeface="Arial"/>
              <a:cs typeface="Arial"/>
            </a:endParaRPr>
          </a:p>
          <a:p>
            <a:pPr algn="just" marL="15240" marR="281305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tension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gagne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terrain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symbolique.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recense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recrudescence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tags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provocateurs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échanges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houleux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commerces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proximité.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clivage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s’invite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aussi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sein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dernier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conseil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municipal,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critiques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ouvertes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 l’âge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moyen 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élus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 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réseaux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sociaux.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384999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770499"/>
            <a:ext cx="6240145" cy="3475354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57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moindre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arbitrage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pourrait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devenir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inflammable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faut-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prioriser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rénovation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EHPAD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l’installation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tiers-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lieu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 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jeunes</a:t>
            </a:r>
            <a:r>
              <a:rPr dirty="0" sz="1000" spc="-1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?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Subventionner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clubs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seniors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relancer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l’emploi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moins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30 ans</a:t>
            </a:r>
            <a:r>
              <a:rPr dirty="0" sz="1000" spc="-1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1000">
              <a:latin typeface="Arial"/>
              <a:cs typeface="Arial"/>
            </a:endParaRPr>
          </a:p>
          <a:p>
            <a:pPr marL="15240" marR="52705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retrouve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scindée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générations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parlent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dynamiques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dons,</a:t>
            </a:r>
            <a:r>
              <a:rPr dirty="0" sz="10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bénévolat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d’entraide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âges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chutent,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fragilisant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solidarités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contexte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économique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déjà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tendu.</a:t>
            </a:r>
            <a:endParaRPr sz="1000">
              <a:latin typeface="Arial"/>
              <a:cs typeface="Arial"/>
            </a:endParaRPr>
          </a:p>
          <a:p>
            <a:pPr marL="15240" marR="144145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schisme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prend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aussi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formes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inattendues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éviter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confrontation,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croise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aînés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restent entre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eux, 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jeunes désertent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 lieux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publics. 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moyen terme,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quartiers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risquent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la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dévitalisation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faute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renouvellement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démographique.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80"/>
              </a:spcBef>
              <a:buClr>
                <a:srgbClr val="377853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367665" indent="143510">
              <a:lnSpc>
                <a:spcPct val="108300"/>
              </a:lnSpc>
              <a:spcBef>
                <a:spcPts val="45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associations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retraités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s’inquiètent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climat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stigmatisation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croissante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égard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et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appellent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sursaut</a:t>
            </a:r>
            <a:r>
              <a:rPr dirty="0" sz="1000" spc="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solidarité</a:t>
            </a:r>
            <a:r>
              <a:rPr dirty="0" sz="1000" spc="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intergénérationnelle</a:t>
            </a:r>
            <a:r>
              <a:rPr dirty="0" sz="1000" spc="-14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240" marR="504825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côté,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syndicat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étudiant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dénonce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modèle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figé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priorités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d’hier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demande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un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rééquilibrage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politiques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faveur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jeunesse.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Défenseure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droits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alerte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hausse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signalements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liés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conflits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d’usage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entre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générations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 l’accès au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logement social 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 services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publics.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954721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912009"/>
            <a:ext cx="132486" cy="140030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612000" y="1497003"/>
            <a:ext cx="0" cy="339090"/>
          </a:xfrm>
          <a:custGeom>
            <a:avLst/>
            <a:gdLst/>
            <a:ahLst/>
            <a:cxnLst/>
            <a:rect l="l" t="t" r="r" b="b"/>
            <a:pathLst>
              <a:path w="0" h="339089">
                <a:moveTo>
                  <a:pt x="0" y="0"/>
                </a:moveTo>
                <a:lnTo>
                  <a:pt x="0" y="339001"/>
                </a:lnTo>
              </a:path>
            </a:pathLst>
          </a:custGeom>
          <a:ln w="25400">
            <a:solidFill>
              <a:srgbClr val="377853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8764" y="370263"/>
            <a:ext cx="1559966" cy="400692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547204" y="4407001"/>
            <a:ext cx="6466205" cy="2244090"/>
            <a:chOff x="547204" y="4407001"/>
            <a:chExt cx="6466205" cy="224409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89323" y="4574467"/>
              <a:ext cx="3436184" cy="207018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53554" y="4413351"/>
              <a:ext cx="6453505" cy="2231390"/>
            </a:xfrm>
            <a:custGeom>
              <a:avLst/>
              <a:gdLst/>
              <a:ahLst/>
              <a:cxnLst/>
              <a:rect l="l" t="t" r="r" b="b"/>
              <a:pathLst>
                <a:path w="6453505" h="2231390">
                  <a:moveTo>
                    <a:pt x="0" y="2231301"/>
                  </a:moveTo>
                  <a:lnTo>
                    <a:pt x="6452895" y="2231301"/>
                  </a:lnTo>
                  <a:lnTo>
                    <a:pt x="6452895" y="0"/>
                  </a:lnTo>
                  <a:lnTo>
                    <a:pt x="0" y="0"/>
                  </a:lnTo>
                  <a:lnTo>
                    <a:pt x="0" y="2231301"/>
                  </a:lnTo>
                  <a:close/>
                </a:path>
              </a:pathLst>
            </a:custGeom>
            <a:ln w="12700">
              <a:solidFill>
                <a:srgbClr val="37785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2026-01-13T16:19:26Z</dcterms:created>
  <dcterms:modified xsi:type="dcterms:W3CDTF">2026-01-13T16:19:26Z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