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499" y="827887"/>
            <a:ext cx="63246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Loyauté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2000" spc="-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désobéissance</a:t>
            </a:r>
            <a:r>
              <a:rPr dirty="0" sz="2000" spc="-30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?</a:t>
            </a:r>
            <a:r>
              <a:rPr dirty="0" sz="2000" spc="-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2000" spc="-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dilemme</a:t>
            </a:r>
            <a:r>
              <a:rPr dirty="0" sz="2000" spc="-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2000" spc="-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maires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87787" y="468656"/>
            <a:ext cx="113474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Mardi</a:t>
            </a:r>
            <a:r>
              <a:rPr dirty="0" sz="1100" spc="-5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15</a:t>
            </a:r>
            <a:r>
              <a:rPr dirty="0" sz="1100" spc="-5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mai</a:t>
            </a:r>
            <a:r>
              <a:rPr dirty="0" sz="1100" spc="-5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2029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7199" y="2135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47000" y="1313474"/>
            <a:ext cx="6224905" cy="26765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défiance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s’installe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tête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collectivités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locales.</a:t>
            </a:r>
            <a:endParaRPr sz="1300">
              <a:latin typeface="Arial"/>
              <a:cs typeface="Arial"/>
            </a:endParaRPr>
          </a:p>
          <a:p>
            <a:pPr marL="12700" marR="320675">
              <a:lnSpc>
                <a:spcPct val="102600"/>
              </a:lnSpc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dénoncent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décisions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arbitraires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doivent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choisir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entre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loyauté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républicaine,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désobéissance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silence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prudent.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1300">
              <a:latin typeface="Arial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30480" marR="259079" indent="143510">
              <a:lnSpc>
                <a:spcPct val="108300"/>
              </a:lnSpc>
              <a:spcBef>
                <a:spcPts val="484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Président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République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 récemment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mesures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controversées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 sans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légale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claire, dont certaines contredisent des décisions du Parlement ou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arrêts du Conseil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d’État.</a:t>
            </a:r>
            <a:endParaRPr sz="1000">
              <a:latin typeface="Arial"/>
              <a:cs typeface="Arial"/>
            </a:endParaRPr>
          </a:p>
          <a:p>
            <a:pPr marL="30480" marR="508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scène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régionale,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instructions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préfectorales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imposent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changements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d’usage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transferts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compétences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cadre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réglementaire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établi.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parlent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État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d’exception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dit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son nom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30480" marR="99695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tensions se cristallisent 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 locaux et administrations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centrales sur des sujets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sensibles,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tels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subventions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associations,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l’équité d’accès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 équipements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publics, 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choix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prestataires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marchés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l’attribution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logements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sociaux.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2000" y="1377002"/>
            <a:ext cx="0" cy="527685"/>
          </a:xfrm>
          <a:custGeom>
            <a:avLst/>
            <a:gdLst/>
            <a:ahLst/>
            <a:cxnLst/>
            <a:rect l="l" t="t" r="r" b="b"/>
            <a:pathLst>
              <a:path w="0" h="527685">
                <a:moveTo>
                  <a:pt x="0" y="0"/>
                </a:moveTo>
                <a:lnTo>
                  <a:pt x="0" y="527405"/>
                </a:lnTo>
              </a:path>
            </a:pathLst>
          </a:custGeom>
          <a:ln w="25400">
            <a:solidFill>
              <a:srgbClr val="0993D2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366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572501"/>
            <a:ext cx="6248400" cy="327723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276860" indent="143510">
              <a:lnSpc>
                <a:spcPct val="108300"/>
              </a:lnSpc>
              <a:spcBef>
                <a:spcPts val="57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reposent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largement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œuvre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mesure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confiance institutionnelle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fragilise,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c’est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l’équilibre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même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décentralisation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vacille.</a:t>
            </a:r>
            <a:endParaRPr sz="1000">
              <a:latin typeface="Arial"/>
              <a:cs typeface="Arial"/>
            </a:endParaRPr>
          </a:p>
          <a:p>
            <a:pPr marL="15240" marR="2540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communes pourraient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devenir un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terrain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d’expérimentation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 nouveau rapport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l’État.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Certaines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municipalités résistent, d’autres s’adaptent ou détournent discrètement les consignes, inspirant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population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même.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contagion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s’observe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encouragés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l’attitude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pouvoir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central,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élus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locaux s’autorisent à leur tour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pratiques plus autoritaires, affaiblissant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contre-pouvoirs et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marginalisant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l’opposition</a:t>
            </a:r>
            <a:r>
              <a:rPr dirty="0" sz="1000" spc="-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municipale.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  <a:buClr>
                <a:srgbClr val="0993D2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82550" indent="143510">
              <a:lnSpc>
                <a:spcPct val="108300"/>
              </a:lnSpc>
              <a:spcBef>
                <a:spcPts val="45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Coordination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Libres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vigilance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démocratique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refuse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d’appliquer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 directives jugées contraires au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droit.</a:t>
            </a:r>
            <a:endParaRPr sz="1000">
              <a:latin typeface="Arial"/>
              <a:cs typeface="Arial"/>
            </a:endParaRPr>
          </a:p>
          <a:p>
            <a:pPr marL="15240" marR="40640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ministre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l’Intérieur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dénonce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politisation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excessive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mairies,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accusées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obstruction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à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mesures de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bon sens,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plébiscitées par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les Français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3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3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58419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associations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secteur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culturel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s’organisent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porter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conflit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terrain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judiciaire,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mutualisant leurs frais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défense, même si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premières décisions pourraient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tarder.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558720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714008"/>
            <a:ext cx="132486" cy="14003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47204" y="452518"/>
            <a:ext cx="1926589" cy="248920"/>
            <a:chOff x="547204" y="452518"/>
            <a:chExt cx="1926589" cy="248920"/>
          </a:xfrm>
        </p:grpSpPr>
        <p:sp>
          <p:nvSpPr>
            <p:cNvPr id="12" name="object 12"/>
            <p:cNvSpPr/>
            <p:nvPr/>
          </p:nvSpPr>
          <p:spPr>
            <a:xfrm>
              <a:off x="547204" y="455180"/>
              <a:ext cx="1926589" cy="241935"/>
            </a:xfrm>
            <a:custGeom>
              <a:avLst/>
              <a:gdLst/>
              <a:ahLst/>
              <a:cxnLst/>
              <a:rect l="l" t="t" r="r" b="b"/>
              <a:pathLst>
                <a:path w="1926589" h="241934">
                  <a:moveTo>
                    <a:pt x="1926374" y="0"/>
                  </a:moveTo>
                  <a:lnTo>
                    <a:pt x="0" y="0"/>
                  </a:lnTo>
                  <a:lnTo>
                    <a:pt x="0" y="241871"/>
                  </a:lnTo>
                  <a:lnTo>
                    <a:pt x="1926374" y="241871"/>
                  </a:lnTo>
                  <a:lnTo>
                    <a:pt x="1926374" y="0"/>
                  </a:lnTo>
                  <a:close/>
                </a:path>
              </a:pathLst>
            </a:custGeom>
            <a:solidFill>
              <a:srgbClr val="0993D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570" y="452518"/>
              <a:ext cx="191973" cy="24719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2616" y="515621"/>
              <a:ext cx="144867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9270" y="455169"/>
              <a:ext cx="118287" cy="2428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07108" y="557051"/>
              <a:ext cx="142252" cy="14432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6202" y="502592"/>
              <a:ext cx="127406" cy="19540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5765" y="523176"/>
              <a:ext cx="265755" cy="17819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629" y="501295"/>
              <a:ext cx="209740" cy="2000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48431" y="501295"/>
              <a:ext cx="205560" cy="20008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80584" y="557041"/>
              <a:ext cx="126352" cy="140957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552945" y="4230344"/>
            <a:ext cx="6459855" cy="2231390"/>
            <a:chOff x="552945" y="4230344"/>
            <a:chExt cx="6459855" cy="2231390"/>
          </a:xfrm>
        </p:grpSpPr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3554" y="4230344"/>
              <a:ext cx="6452895" cy="223131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59295" y="4236694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0993D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2026-01-13T16:18:20Z</dcterms:created>
  <dcterms:modified xsi:type="dcterms:W3CDTF">2026-01-13T16:18:20Z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