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jpg" ContentType="image/jpg"/>
  <Override PartName="/ppt/slides/slide1.xml" ContentType="application/vnd.openxmlformats-officedocument.presentationml.slide+xml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7556500" cy="10693400"/>
  <p:notesSz cx="75565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jpg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47204" y="4323346"/>
            <a:ext cx="6465594" cy="2231301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559295" y="4329696"/>
            <a:ext cx="6447155" cy="2218690"/>
          </a:xfrm>
          <a:custGeom>
            <a:avLst/>
            <a:gdLst/>
            <a:ahLst/>
            <a:cxnLst/>
            <a:rect l="l" t="t" r="r" b="b"/>
            <a:pathLst>
              <a:path w="6447155" h="2218690">
                <a:moveTo>
                  <a:pt x="0" y="2218601"/>
                </a:moveTo>
                <a:lnTo>
                  <a:pt x="6447155" y="2218601"/>
                </a:lnTo>
                <a:lnTo>
                  <a:pt x="6447155" y="0"/>
                </a:lnTo>
                <a:lnTo>
                  <a:pt x="0" y="0"/>
                </a:lnTo>
                <a:lnTo>
                  <a:pt x="0" y="2218601"/>
                </a:lnTo>
                <a:close/>
              </a:path>
            </a:pathLst>
          </a:custGeom>
          <a:ln w="12700">
            <a:solidFill>
              <a:srgbClr val="37785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47000" y="1448399"/>
            <a:ext cx="6101715" cy="629920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60"/>
              </a:spcBef>
            </a:pP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Depuis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matin,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robinets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coulent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compte-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gouttes.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vertu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d’un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décret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préfectoral,</a:t>
            </a:r>
            <a:r>
              <a:rPr dirty="0" sz="1300" spc="-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l’eau</a:t>
            </a:r>
            <a:r>
              <a:rPr dirty="0" sz="1300" spc="-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est</a:t>
            </a:r>
            <a:r>
              <a:rPr dirty="0" sz="1300" spc="-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désormais</a:t>
            </a:r>
            <a:r>
              <a:rPr dirty="0" sz="1300" spc="-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strictement</a:t>
            </a:r>
            <a:r>
              <a:rPr dirty="0" sz="1300" spc="-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rationnée.</a:t>
            </a:r>
            <a:r>
              <a:rPr dirty="0" sz="1300" spc="-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commune</a:t>
            </a:r>
            <a:r>
              <a:rPr dirty="0" sz="1300" spc="-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entre</a:t>
            </a:r>
            <a:r>
              <a:rPr dirty="0" sz="1300" spc="-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300" spc="-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une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nouvelle</a:t>
            </a:r>
            <a:r>
              <a:rPr dirty="0" sz="1300" spc="-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ère</a:t>
            </a:r>
            <a:r>
              <a:rPr dirty="0" sz="1300" spc="-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sobriété</a:t>
            </a:r>
            <a:r>
              <a:rPr dirty="0" sz="1300" spc="-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sous</a:t>
            </a:r>
            <a:r>
              <a:rPr dirty="0" sz="1300" spc="-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contrôle.</a:t>
            </a:r>
            <a:endParaRPr sz="1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4499" y="953886"/>
            <a:ext cx="486664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10" b="1" i="1">
                <a:solidFill>
                  <a:srgbClr val="231F20"/>
                </a:solidFill>
                <a:latin typeface="Arial"/>
                <a:cs typeface="Arial"/>
              </a:rPr>
              <a:t>Apeaucalypse</a:t>
            </a:r>
            <a:r>
              <a:rPr dirty="0" sz="2000" spc="-55" b="1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2000" spc="-5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2000" spc="-5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commune</a:t>
            </a:r>
            <a:r>
              <a:rPr dirty="0" sz="2000" spc="-5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sous</a:t>
            </a:r>
            <a:r>
              <a:rPr dirty="0" sz="2000" spc="-5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quota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908589" y="468656"/>
            <a:ext cx="111442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5F5F5F"/>
                </a:solidFill>
                <a:latin typeface="Arial"/>
                <a:cs typeface="Arial"/>
              </a:rPr>
              <a:t>Mardi</a:t>
            </a:r>
            <a:r>
              <a:rPr dirty="0" sz="1100" spc="-4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65">
                <a:solidFill>
                  <a:srgbClr val="5F5F5F"/>
                </a:solidFill>
                <a:latin typeface="Arial"/>
                <a:cs typeface="Arial"/>
              </a:rPr>
              <a:t>11</a:t>
            </a:r>
            <a:r>
              <a:rPr dirty="0" sz="1100" spc="-4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5F5F5F"/>
                </a:solidFill>
                <a:latin typeface="Arial"/>
                <a:cs typeface="Arial"/>
              </a:rPr>
              <a:t>juin</a:t>
            </a:r>
            <a:r>
              <a:rPr dirty="0" sz="1100" spc="-35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5F5F5F"/>
                </a:solidFill>
                <a:latin typeface="Arial"/>
                <a:cs typeface="Arial"/>
              </a:rPr>
              <a:t>2030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47199" y="2351894"/>
            <a:ext cx="6466205" cy="0"/>
          </a:xfrm>
          <a:custGeom>
            <a:avLst/>
            <a:gdLst/>
            <a:ahLst/>
            <a:cxnLst/>
            <a:rect l="l" t="t" r="r" b="b"/>
            <a:pathLst>
              <a:path w="6466205" h="0">
                <a:moveTo>
                  <a:pt x="0" y="0"/>
                </a:moveTo>
                <a:lnTo>
                  <a:pt x="6465595" y="0"/>
                </a:lnTo>
              </a:path>
            </a:pathLst>
          </a:custGeom>
          <a:ln w="9525">
            <a:solidFill>
              <a:srgbClr val="C1C3C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762153" y="2498881"/>
            <a:ext cx="6238240" cy="1586865"/>
          </a:xfrm>
          <a:prstGeom prst="rect">
            <a:avLst/>
          </a:prstGeom>
        </p:spPr>
        <p:txBody>
          <a:bodyPr wrap="square" lIns="0" tIns="1016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QUI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SE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PASSE</a:t>
            </a:r>
            <a:endParaRPr sz="1200">
              <a:latin typeface="Arial"/>
              <a:cs typeface="Arial"/>
            </a:endParaRPr>
          </a:p>
          <a:p>
            <a:pPr marL="15240" marR="5080" indent="143510">
              <a:lnSpc>
                <a:spcPct val="108300"/>
              </a:lnSpc>
              <a:spcBef>
                <a:spcPts val="484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Face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sécheresses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répétées,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 baisse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nappes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phréatiques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 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pollution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plusieurs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captages,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l’État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instaure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quota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hebdomadaire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d’eau,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foyer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secteur,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l’ensemble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région.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mesure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est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prévue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période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quatre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semaines,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renouvelable.</a:t>
            </a:r>
            <a:endParaRPr sz="1000">
              <a:latin typeface="Arial"/>
              <a:cs typeface="Arial"/>
            </a:endParaRPr>
          </a:p>
          <a:p>
            <a:pPr marL="15240" marR="593090" indent="143510">
              <a:lnSpc>
                <a:spcPct val="108300"/>
              </a:lnSpc>
              <a:spcBef>
                <a:spcPts val="285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Chaque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foyer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reçoit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volume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maximal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autorisé,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automatiquement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mesuré.</a:t>
            </a:r>
            <a:r>
              <a:rPr dirty="0" sz="10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Toute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consommation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excédentaire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entraîne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pénalité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coupure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temporaire.</a:t>
            </a:r>
            <a:endParaRPr sz="1000">
              <a:latin typeface="Arial"/>
              <a:cs typeface="Arial"/>
            </a:endParaRPr>
          </a:p>
          <a:p>
            <a:pPr marL="15240" marR="338455" indent="143510">
              <a:lnSpc>
                <a:spcPct val="108300"/>
              </a:lnSpc>
              <a:spcBef>
                <a:spcPts val="280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Certaines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activités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(maraîchage,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BTP,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blanchisserie, restauration)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doivent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cesser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s’adapter.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protestations fusent contre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hiérarchisation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 des usages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décidée par la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Préfecture.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96" y="2627999"/>
            <a:ext cx="143979" cy="125399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762153" y="6671502"/>
            <a:ext cx="6166485" cy="3142615"/>
          </a:xfrm>
          <a:prstGeom prst="rect">
            <a:avLst/>
          </a:prstGeom>
        </p:spPr>
        <p:txBody>
          <a:bodyPr wrap="square" lIns="0" tIns="11366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POURQUOI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C’EST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IMPORTANT</a:t>
            </a:r>
            <a:endParaRPr sz="1200">
              <a:latin typeface="Arial"/>
              <a:cs typeface="Arial"/>
            </a:endParaRPr>
          </a:p>
          <a:p>
            <a:pPr marL="15240" marR="5080" indent="143510">
              <a:lnSpc>
                <a:spcPct val="108300"/>
              </a:lnSpc>
              <a:spcBef>
                <a:spcPts val="570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L’eau,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devenue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ressource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rare,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rebat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cartes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vivre-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ensemble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local.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municipalité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retrouve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face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50">
                <a:solidFill>
                  <a:srgbClr val="231F20"/>
                </a:solidFill>
                <a:latin typeface="Arial"/>
                <a:cs typeface="Arial"/>
              </a:rPr>
              <a:t>à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arbitrages délicats entre 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besoins vitaux, économiques, environnementaux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symboliques.</a:t>
            </a:r>
            <a:endParaRPr sz="1000">
              <a:latin typeface="Arial"/>
              <a:cs typeface="Arial"/>
            </a:endParaRPr>
          </a:p>
          <a:p>
            <a:pPr marL="15240" marR="95250" indent="143510">
              <a:lnSpc>
                <a:spcPct val="108300"/>
              </a:lnSpc>
              <a:spcBef>
                <a:spcPts val="280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inégalités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d’accès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l’information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font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jour,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avec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publics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âgés,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précaires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connectés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qui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peinent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comprendre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 nouvelles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règles,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générant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 sentiment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d’abandon.</a:t>
            </a:r>
            <a:endParaRPr sz="1000">
              <a:latin typeface="Arial"/>
              <a:cs typeface="Arial"/>
            </a:endParaRPr>
          </a:p>
          <a:p>
            <a:pPr marL="15240" marR="208915" indent="143510">
              <a:lnSpc>
                <a:spcPct val="108300"/>
              </a:lnSpc>
              <a:spcBef>
                <a:spcPts val="285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Cette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contrainte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ouvre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aussi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brèche.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Certains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acteurs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voient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l’opportunité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d’inventer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nouvelle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culture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locale de l’eau, fondée sur la coopération, la sobriété et la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réappropriation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 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usages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communs.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377853"/>
              </a:buClr>
              <a:buFont typeface="Arial"/>
              <a:buChar char="&gt;"/>
            </a:pP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10"/>
              </a:spcBef>
              <a:buClr>
                <a:srgbClr val="377853"/>
              </a:buClr>
              <a:buFont typeface="Arial"/>
              <a:buChar char="&gt;"/>
            </a:pP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LES</a:t>
            </a:r>
            <a:r>
              <a:rPr dirty="0" sz="1200" spc="22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DERNIÈRES</a:t>
            </a:r>
            <a:r>
              <a:rPr dirty="0" sz="1200" spc="229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RÉACTIONS</a:t>
            </a:r>
            <a:endParaRPr sz="1200">
              <a:latin typeface="Arial"/>
              <a:cs typeface="Arial"/>
            </a:endParaRPr>
          </a:p>
          <a:p>
            <a:pPr marL="15240" marR="35560" indent="143510">
              <a:lnSpc>
                <a:spcPct val="108300"/>
              </a:lnSpc>
              <a:spcBef>
                <a:spcPts val="455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syndicats agricoles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dénoncent une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priorisation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urbaine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 la ressource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 menacent 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blocages </a:t>
            </a:r>
            <a:r>
              <a:rPr dirty="0" sz="1000" spc="-50">
                <a:solidFill>
                  <a:srgbClr val="231F20"/>
                </a:solidFill>
                <a:latin typeface="Arial"/>
                <a:cs typeface="Arial"/>
              </a:rPr>
              <a:t>à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venir.</a:t>
            </a:r>
            <a:endParaRPr sz="1000">
              <a:latin typeface="Arial"/>
              <a:cs typeface="Arial"/>
            </a:endParaRPr>
          </a:p>
          <a:p>
            <a:pPr marL="15240" marR="226060" indent="143510">
              <a:lnSpc>
                <a:spcPct val="108300"/>
              </a:lnSpc>
              <a:spcBef>
                <a:spcPts val="284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collectif d’usagers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appelle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 une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redistribution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plus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équitable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et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transparente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quotas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initiaux,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soupçonnant des passe-droits pour certains industriels de la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région.</a:t>
            </a:r>
            <a:endParaRPr sz="10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380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affiches anonymes signées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Les Robins des Eaux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apparaissent dans les rues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appelant à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la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désobéissance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hydrique</a:t>
            </a:r>
            <a:r>
              <a:rPr dirty="0" sz="1000" spc="-15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sabotage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système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surveillance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préfectorale.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4219" y="8522722"/>
            <a:ext cx="125641" cy="13787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2940" y="6813008"/>
            <a:ext cx="132486" cy="140030"/>
          </a:xfrm>
          <a:prstGeom prst="rect">
            <a:avLst/>
          </a:prstGeom>
        </p:spPr>
      </p:pic>
      <p:sp>
        <p:nvSpPr>
          <p:cNvPr id="11" name="object 11"/>
          <p:cNvSpPr/>
          <p:nvPr/>
        </p:nvSpPr>
        <p:spPr>
          <a:xfrm>
            <a:off x="612000" y="1497003"/>
            <a:ext cx="0" cy="571500"/>
          </a:xfrm>
          <a:custGeom>
            <a:avLst/>
            <a:gdLst/>
            <a:ahLst/>
            <a:cxnLst/>
            <a:rect l="l" t="t" r="r" b="b"/>
            <a:pathLst>
              <a:path w="0" h="571500">
                <a:moveTo>
                  <a:pt x="0" y="0"/>
                </a:moveTo>
                <a:lnTo>
                  <a:pt x="0" y="571195"/>
                </a:lnTo>
              </a:path>
            </a:pathLst>
          </a:custGeom>
          <a:ln w="25400">
            <a:solidFill>
              <a:srgbClr val="377853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38764" y="370263"/>
            <a:ext cx="1559966" cy="40069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2026-01-13T16:15:03Z</dcterms:created>
  <dcterms:modified xsi:type="dcterms:W3CDTF">2026-01-13T16:15:03Z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2026-01-13T00:00:00Z</vt:filetime>
  </property>
  <property fmtid="{D5CDD505-2E9C-101B-9397-08002B2CF9AE}" pid="3" name="Creator">
    <vt:lpwstr>Adobe InDesign 21.1 (Windows)</vt:lpwstr>
  </property>
  <property fmtid="{D5CDD505-2E9C-101B-9397-08002B2CF9AE}" pid="4" name="LastSaved">
    <vt:filetime>2026-01-13T00:00:00Z</vt:filetime>
  </property>
  <property fmtid="{D5CDD505-2E9C-101B-9397-08002B2CF9AE}" pid="5" name="Producer">
    <vt:lpwstr>Adobe PDF Library 18.0</vt:lpwstr>
  </property>
</Properties>
</file>