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01400"/>
            <a:ext cx="6203315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flambée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taux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défiance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investisseurs,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suspend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ses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dotations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éviter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défaut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paiement.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doivent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continuer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assurer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caisses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quasi-vides.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3723640" cy="647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Dotations</a:t>
            </a:r>
            <a:r>
              <a:rPr dirty="0" sz="2000" spc="-1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suspendues</a:t>
            </a:r>
            <a:r>
              <a:rPr dirty="0" sz="2000" spc="-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mode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survie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12750" y="468656"/>
            <a:ext cx="12103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Lundi</a:t>
            </a:r>
            <a:r>
              <a:rPr dirty="0" sz="1100" spc="-5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18</a:t>
            </a:r>
            <a:r>
              <a:rPr dirty="0" sz="1100" spc="-5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mars</a:t>
            </a:r>
            <a:r>
              <a:rPr dirty="0" sz="1100" spc="-5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504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651880"/>
            <a:ext cx="6040120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algn="just" marL="15240" marR="64135" indent="143510">
              <a:lnSpc>
                <a:spcPct val="108300"/>
              </a:lnSpc>
              <a:spcBef>
                <a:spcPts val="4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financière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mondiale,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déclenchée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l’effondrement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marché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chinois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hausse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brutale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taux,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provoque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emballement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dette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française.</a:t>
            </a:r>
            <a:endParaRPr sz="1000">
              <a:latin typeface="Arial"/>
              <a:cs typeface="Arial"/>
            </a:endParaRPr>
          </a:p>
          <a:p>
            <a:pPr algn="just" marL="15240" marR="508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Jugée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insoutenable,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situation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amène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suspendre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immédiatement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dotations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collectivités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 éviter de faire défaut.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ressources restantes sont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fléchées vers les fonctions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régaliennes,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défense,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diplomatie,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système social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et, bien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entendu, 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renflouement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dette.</a:t>
            </a:r>
            <a:endParaRPr sz="1000">
              <a:latin typeface="Arial"/>
              <a:cs typeface="Arial"/>
            </a:endParaRPr>
          </a:p>
          <a:p>
            <a:pPr algn="just" marL="15240" marR="3302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mesure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prend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court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mairies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conséquences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cascade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connues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annulation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subventions,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arrêt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projets en cours,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gel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recrutements, fermeture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 non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essentiels.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780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752504"/>
            <a:ext cx="6250305" cy="338518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328295" indent="143510">
              <a:lnSpc>
                <a:spcPct val="108300"/>
              </a:lnSpc>
              <a:spcBef>
                <a:spcPts val="57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nombreuses communes, notamment rurales 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périurbaines, se retrouvent au bord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la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cessation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paiement,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marges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manœuvre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quasi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nulles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proximité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doivent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être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maintenus.</a:t>
            </a:r>
            <a:endParaRPr sz="1000">
              <a:latin typeface="Arial"/>
              <a:cs typeface="Arial"/>
            </a:endParaRPr>
          </a:p>
          <a:p>
            <a:pPr marL="15240" marR="168275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Selon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experts,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désengagement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fracture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métropoles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peuvent espérer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négocier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direct avec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Bercy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Bruxelles, pendant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petites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s’endettent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 réduisent drastiquement leurs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activités.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retournement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brutal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relance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débat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mille-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feuille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administratif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résilience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financière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territoires.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Faut-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mutualiser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davantage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?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Recentrer 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missions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?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Définir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 hiérarchie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priorités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temps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286385" indent="143510">
              <a:lnSpc>
                <a:spcPct val="108300"/>
              </a:lnSpc>
              <a:spcBef>
                <a:spcPts val="45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L’association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mobilisation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locaux,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dénonçant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un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abandon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méthodique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dernières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années.</a:t>
            </a:r>
            <a:endParaRPr sz="1000">
              <a:latin typeface="Arial"/>
              <a:cs typeface="Arial"/>
            </a:endParaRPr>
          </a:p>
          <a:p>
            <a:pPr marL="15240" marR="7493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d’habitants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prévu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manifester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fermeture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subite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d’équipements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ou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suppression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d’événements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locaux.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rumeur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évoque 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possibilité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intercommunalités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lancer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budget citoyen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volontaires.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846721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94008"/>
            <a:ext cx="132486" cy="14003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38770" y="378000"/>
            <a:ext cx="1336040" cy="391795"/>
            <a:chOff x="538770" y="378000"/>
            <a:chExt cx="1336040" cy="39179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126" y="378000"/>
              <a:ext cx="113549" cy="2258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598" y="378008"/>
              <a:ext cx="132054" cy="22739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764" y="454538"/>
              <a:ext cx="357896" cy="15086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1958" y="454538"/>
              <a:ext cx="134556" cy="22726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1627" y="454535"/>
              <a:ext cx="488715" cy="15086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5700" y="654388"/>
              <a:ext cx="204597" cy="11536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38759" y="655675"/>
              <a:ext cx="1336040" cy="26670"/>
            </a:xfrm>
            <a:custGeom>
              <a:avLst/>
              <a:gdLst/>
              <a:ahLst/>
              <a:cxnLst/>
              <a:rect l="l" t="t" r="r" b="b"/>
              <a:pathLst>
                <a:path w="1336039" h="26670">
                  <a:moveTo>
                    <a:pt x="153682" y="5842"/>
                  </a:moveTo>
                  <a:lnTo>
                    <a:pt x="147840" y="0"/>
                  </a:lnTo>
                  <a:lnTo>
                    <a:pt x="5854" y="0"/>
                  </a:lnTo>
                  <a:lnTo>
                    <a:pt x="0" y="5842"/>
                  </a:lnTo>
                  <a:lnTo>
                    <a:pt x="0" y="20281"/>
                  </a:lnTo>
                  <a:lnTo>
                    <a:pt x="5854" y="26136"/>
                  </a:lnTo>
                  <a:lnTo>
                    <a:pt x="140614" y="26136"/>
                  </a:lnTo>
                  <a:lnTo>
                    <a:pt x="147840" y="26136"/>
                  </a:lnTo>
                  <a:lnTo>
                    <a:pt x="153682" y="20281"/>
                  </a:lnTo>
                  <a:lnTo>
                    <a:pt x="153682" y="5842"/>
                  </a:lnTo>
                  <a:close/>
                </a:path>
                <a:path w="1336039" h="26670">
                  <a:moveTo>
                    <a:pt x="658660" y="5842"/>
                  </a:moveTo>
                  <a:lnTo>
                    <a:pt x="652818" y="0"/>
                  </a:lnTo>
                  <a:lnTo>
                    <a:pt x="310769" y="0"/>
                  </a:lnTo>
                  <a:lnTo>
                    <a:pt x="304927" y="5842"/>
                  </a:lnTo>
                  <a:lnTo>
                    <a:pt x="304927" y="20281"/>
                  </a:lnTo>
                  <a:lnTo>
                    <a:pt x="310769" y="26136"/>
                  </a:lnTo>
                  <a:lnTo>
                    <a:pt x="645591" y="26136"/>
                  </a:lnTo>
                  <a:lnTo>
                    <a:pt x="652818" y="26136"/>
                  </a:lnTo>
                  <a:lnTo>
                    <a:pt x="658660" y="20281"/>
                  </a:lnTo>
                  <a:lnTo>
                    <a:pt x="658660" y="5842"/>
                  </a:lnTo>
                  <a:close/>
                </a:path>
                <a:path w="1336039" h="26670">
                  <a:moveTo>
                    <a:pt x="1335659" y="5842"/>
                  </a:moveTo>
                  <a:lnTo>
                    <a:pt x="1329817" y="0"/>
                  </a:lnTo>
                  <a:lnTo>
                    <a:pt x="746569" y="0"/>
                  </a:lnTo>
                  <a:lnTo>
                    <a:pt x="740714" y="5842"/>
                  </a:lnTo>
                  <a:lnTo>
                    <a:pt x="740714" y="20281"/>
                  </a:lnTo>
                  <a:lnTo>
                    <a:pt x="746569" y="26136"/>
                  </a:lnTo>
                  <a:lnTo>
                    <a:pt x="1322590" y="26136"/>
                  </a:lnTo>
                  <a:lnTo>
                    <a:pt x="1329817" y="26136"/>
                  </a:lnTo>
                  <a:lnTo>
                    <a:pt x="1335659" y="20281"/>
                  </a:lnTo>
                  <a:lnTo>
                    <a:pt x="1335659" y="5842"/>
                  </a:lnTo>
                  <a:close/>
                </a:path>
              </a:pathLst>
            </a:custGeom>
            <a:solidFill>
              <a:srgbClr val="C7B5A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/>
          <p:nvPr/>
        </p:nvSpPr>
        <p:spPr>
          <a:xfrm>
            <a:off x="612000" y="1650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F688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0" name="object 20"/>
          <p:cNvGrpSpPr/>
          <p:nvPr/>
        </p:nvGrpSpPr>
        <p:grpSpPr>
          <a:xfrm>
            <a:off x="552945" y="4431347"/>
            <a:ext cx="6459855" cy="2231390"/>
            <a:chOff x="552945" y="4431347"/>
            <a:chExt cx="6459855" cy="223139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3554" y="4431347"/>
              <a:ext cx="6452895" cy="223130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59295" y="4437697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F688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2026-01-13T16:14:02Z</dcterms:created>
  <dcterms:modified xsi:type="dcterms:W3CDTF">2026-01-13T16:14:02Z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