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1818" y="-114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619400"/>
            <a:ext cx="5862320" cy="4267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Depuis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1er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janvier,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nouveau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siège</a:t>
            </a:r>
            <a:r>
              <a:rPr sz="13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symbolise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présence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générations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futures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toutes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assemblées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locales.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n’est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qu’un</a:t>
            </a:r>
            <a:r>
              <a:rPr sz="13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début.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4839970" cy="647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Générations</a:t>
            </a:r>
            <a:r>
              <a:rPr sz="2000" b="1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futures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fauteuil</a:t>
            </a:r>
            <a:r>
              <a:rPr sz="2000" b="1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spc="-25" dirty="0">
                <a:solidFill>
                  <a:srgbClr val="231F20"/>
                </a:solidFill>
                <a:latin typeface="Arial"/>
                <a:cs typeface="Arial"/>
              </a:rPr>
              <a:t>est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désormais</a:t>
            </a:r>
            <a:r>
              <a:rPr sz="2000" b="1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réservé</a:t>
            </a:r>
            <a:r>
              <a:rPr sz="2000" b="1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2000" b="1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31F20"/>
                </a:solidFill>
                <a:latin typeface="Arial"/>
                <a:cs typeface="Arial"/>
              </a:rPr>
              <a:t>conseil</a:t>
            </a:r>
            <a:r>
              <a:rPr sz="2000" b="1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231F20"/>
                </a:solidFill>
                <a:latin typeface="Arial"/>
                <a:cs typeface="Arial"/>
              </a:rPr>
              <a:t>municipal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84160" y="468656"/>
            <a:ext cx="133858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5" dirty="0">
                <a:solidFill>
                  <a:srgbClr val="5F5F5F"/>
                </a:solidFill>
                <a:latin typeface="Arial"/>
                <a:cs typeface="Arial"/>
              </a:rPr>
              <a:t>Jeudi</a:t>
            </a:r>
            <a:r>
              <a:rPr sz="1100" spc="-45" dirty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5F5F5F"/>
                </a:solidFill>
                <a:latin typeface="Arial"/>
                <a:cs typeface="Arial"/>
              </a:rPr>
              <a:t>1er</a:t>
            </a:r>
            <a:r>
              <a:rPr sz="1100" spc="-45" dirty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sz="1100" spc="-30" dirty="0">
                <a:solidFill>
                  <a:srgbClr val="5F5F5F"/>
                </a:solidFill>
                <a:latin typeface="Arial"/>
                <a:cs typeface="Arial"/>
              </a:rPr>
              <a:t>janvier</a:t>
            </a:r>
            <a:r>
              <a:rPr sz="1100" spc="-40" dirty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F5F5F"/>
                </a:solidFill>
                <a:latin typeface="Arial"/>
                <a:cs typeface="Arial"/>
              </a:rPr>
              <a:t>2032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279893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2153" y="2426881"/>
            <a:ext cx="6195060" cy="158686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sz="1200" b="1" spc="8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sz="1200" b="1" spc="8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sz="1200" b="1" spc="8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 dirty="0">
              <a:latin typeface="Arial"/>
              <a:cs typeface="Arial"/>
            </a:endParaRPr>
          </a:p>
          <a:p>
            <a:pPr marL="15240" marR="139065" indent="143510">
              <a:lnSpc>
                <a:spcPct val="108300"/>
              </a:lnSpc>
              <a:spcBef>
                <a:spcPts val="484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application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 réforme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constitutionnelle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entrée en vigueur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cette semaine, 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communes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plus 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000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000 habitants doivent intégrer un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représentant des générations futures</a:t>
            </a:r>
            <a:r>
              <a:rPr sz="1000" i="1" spc="-1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 leur conseil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municipal.</a:t>
            </a:r>
            <a:endParaRPr sz="1000" dirty="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rôle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correspond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mandat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électif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classique.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vise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garantir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prise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compte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long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terme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 évaluant l’impact des décisions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locales sur les droits des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habitants de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demain.</a:t>
            </a:r>
            <a:endParaRPr sz="1000" dirty="0">
              <a:latin typeface="Arial"/>
              <a:cs typeface="Arial"/>
            </a:endParaRPr>
          </a:p>
          <a:p>
            <a:pPr marL="15240" marR="81915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faits,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loi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reste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floue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fonctionnement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nouveau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rôle.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désignent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 agent en interne, d’autres s’appuient sur des citoyens tirés au sort, ou délèguent cette mission à 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une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intelligence</a:t>
            </a:r>
            <a:r>
              <a:rPr sz="10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artificielle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d’aide</a:t>
            </a:r>
            <a:r>
              <a:rPr sz="10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décision.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668003"/>
            <a:ext cx="0" cy="340995"/>
          </a:xfrm>
          <a:custGeom>
            <a:avLst/>
            <a:gdLst/>
            <a:ahLst/>
            <a:cxnLst/>
            <a:rect l="l" t="t" r="r" b="b"/>
            <a:pathLst>
              <a:path h="340994">
                <a:moveTo>
                  <a:pt x="0" y="0"/>
                </a:moveTo>
                <a:lnTo>
                  <a:pt x="0" y="340804"/>
                </a:lnTo>
              </a:path>
            </a:pathLst>
          </a:custGeom>
          <a:ln w="254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555999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599502"/>
            <a:ext cx="6249035" cy="314261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sz="1200" b="1" spc="190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sz="1200" b="1" spc="190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 dirty="0">
              <a:latin typeface="Arial"/>
              <a:cs typeface="Arial"/>
            </a:endParaRPr>
          </a:p>
          <a:p>
            <a:pPr marL="15240" marR="220979" indent="143510" algn="just">
              <a:lnSpc>
                <a:spcPct val="108300"/>
              </a:lnSpc>
              <a:spcBef>
                <a:spcPts val="57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réforme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modifie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profondeur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fonctionnement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municipal.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élus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doivent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désormais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composer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 droits reconnus 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 personnes qui ne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votent pas et n’existent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pas encore sur 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territoire.</a:t>
            </a:r>
            <a:endParaRPr sz="1000" dirty="0">
              <a:latin typeface="Arial"/>
              <a:cs typeface="Arial"/>
            </a:endParaRPr>
          </a:p>
          <a:p>
            <a:pPr marL="15240" marR="90170" indent="143510" algn="just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basculement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symbolique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juridique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responsabilités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s’opère.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décisions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prises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aujourd’hui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pourraient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être contestées dans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plusieurs décennies si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elles sont jugées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contraires à l’intérêt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générations futures.</a:t>
            </a:r>
            <a:endParaRPr sz="1000" dirty="0">
              <a:latin typeface="Arial"/>
              <a:cs typeface="Arial"/>
            </a:endParaRPr>
          </a:p>
          <a:p>
            <a:pPr marL="15240" marR="171450" indent="143510" algn="just">
              <a:lnSpc>
                <a:spcPct val="108300"/>
              </a:lnSpc>
              <a:spcBef>
                <a:spcPts val="28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tensions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déjà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anticipées autour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projets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d’urbanisme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ou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développement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économique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accusés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compromettre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l’habitabilité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future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60"/>
              </a:spcBef>
              <a:buClr>
                <a:srgbClr val="ED1C24"/>
              </a:buClr>
              <a:buFont typeface="Arial"/>
              <a:buChar char="&gt;"/>
            </a:pPr>
            <a:endParaRPr sz="1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sz="1200" b="1" spc="225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sz="1200" b="1" spc="229" dirty="0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 dirty="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455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Conseil national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 barreaux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salue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cette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000" i="1" spc="-1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avancée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éthique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tout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appelant à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former rapidement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élus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juristes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aux enjeux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 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justice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intergénérationnelle.</a:t>
            </a:r>
            <a:endParaRPr sz="1000" dirty="0">
              <a:latin typeface="Arial"/>
              <a:cs typeface="Arial"/>
            </a:endParaRPr>
          </a:p>
          <a:p>
            <a:pPr marL="15240" marR="97155" indent="135890">
              <a:lnSpc>
                <a:spcPct val="108300"/>
              </a:lnSpc>
              <a:spcBef>
                <a:spcPts val="284"/>
              </a:spcBef>
              <a:buClr>
                <a:srgbClr val="ED1C24"/>
              </a:buClr>
              <a:buFont typeface="Arial"/>
              <a:buChar char="&gt;"/>
              <a:tabLst>
                <a:tab pos="15113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plan national,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plusieurs personnalités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politiques dénoncent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nomination d’un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représentant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fantoche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spc="-50" dirty="0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dans leurs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communes.</a:t>
            </a:r>
            <a:endParaRPr sz="1000" dirty="0">
              <a:latin typeface="Arial"/>
              <a:cs typeface="Arial"/>
            </a:endParaRPr>
          </a:p>
          <a:p>
            <a:pPr marL="15240" marR="66040" indent="143510">
              <a:lnSpc>
                <a:spcPct val="108300"/>
              </a:lnSpc>
              <a:spcBef>
                <a:spcPts val="280"/>
              </a:spcBef>
              <a:buClr>
                <a:srgbClr val="ED1C24"/>
              </a:buClr>
              <a:buFont typeface="Arial"/>
              <a:buChar char="&gt;"/>
              <a:tabLst>
                <a:tab pos="158750" algn="l"/>
              </a:tabLst>
            </a:pP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intersyndicale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lycéenne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régionale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lance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campagne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ces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représentants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soient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eux-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mêmes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des jeunes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ayant encore un avenir à vivre sur ce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sz="1000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i="1" spc="-25" dirty="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450721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741008"/>
            <a:ext cx="132486" cy="140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7199" y="462427"/>
            <a:ext cx="268693" cy="168216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896922" y="408109"/>
            <a:ext cx="1058545" cy="226060"/>
            <a:chOff x="896922" y="408109"/>
            <a:chExt cx="1058545" cy="22606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6922" y="462426"/>
              <a:ext cx="149478" cy="16822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7673" y="408109"/>
              <a:ext cx="104051" cy="22254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2993" y="462427"/>
              <a:ext cx="112471" cy="1682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55523" y="409316"/>
              <a:ext cx="104063" cy="22133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1231" y="459302"/>
              <a:ext cx="166293" cy="17471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677593" y="462432"/>
              <a:ext cx="277495" cy="167640"/>
            </a:xfrm>
            <a:custGeom>
              <a:avLst/>
              <a:gdLst/>
              <a:ahLst/>
              <a:cxnLst/>
              <a:rect l="l" t="t" r="r" b="b"/>
              <a:pathLst>
                <a:path w="277494" h="167640">
                  <a:moveTo>
                    <a:pt x="132410" y="0"/>
                  </a:moveTo>
                  <a:lnTo>
                    <a:pt x="103339" y="0"/>
                  </a:lnTo>
                  <a:lnTo>
                    <a:pt x="103339" y="69850"/>
                  </a:lnTo>
                  <a:lnTo>
                    <a:pt x="29083" y="6985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96520"/>
                  </a:lnTo>
                  <a:lnTo>
                    <a:pt x="0" y="167640"/>
                  </a:lnTo>
                  <a:lnTo>
                    <a:pt x="29083" y="167640"/>
                  </a:lnTo>
                  <a:lnTo>
                    <a:pt x="29083" y="96520"/>
                  </a:lnTo>
                  <a:lnTo>
                    <a:pt x="103339" y="96520"/>
                  </a:lnTo>
                  <a:lnTo>
                    <a:pt x="103339" y="167640"/>
                  </a:lnTo>
                  <a:lnTo>
                    <a:pt x="132410" y="167640"/>
                  </a:lnTo>
                  <a:lnTo>
                    <a:pt x="132410" y="96520"/>
                  </a:lnTo>
                  <a:lnTo>
                    <a:pt x="132410" y="69850"/>
                  </a:lnTo>
                  <a:lnTo>
                    <a:pt x="132410" y="0"/>
                  </a:lnTo>
                  <a:close/>
                </a:path>
                <a:path w="277494" h="167640">
                  <a:moveTo>
                    <a:pt x="277355" y="140970"/>
                  </a:moveTo>
                  <a:lnTo>
                    <a:pt x="202387" y="140970"/>
                  </a:lnTo>
                  <a:lnTo>
                    <a:pt x="202387" y="96520"/>
                  </a:lnTo>
                  <a:lnTo>
                    <a:pt x="264871" y="96520"/>
                  </a:lnTo>
                  <a:lnTo>
                    <a:pt x="264871" y="69850"/>
                  </a:lnTo>
                  <a:lnTo>
                    <a:pt x="202387" y="69850"/>
                  </a:lnTo>
                  <a:lnTo>
                    <a:pt x="202387" y="26670"/>
                  </a:lnTo>
                  <a:lnTo>
                    <a:pt x="274955" y="26670"/>
                  </a:lnTo>
                  <a:lnTo>
                    <a:pt x="274955" y="0"/>
                  </a:lnTo>
                  <a:lnTo>
                    <a:pt x="173304" y="0"/>
                  </a:lnTo>
                  <a:lnTo>
                    <a:pt x="173304" y="26670"/>
                  </a:lnTo>
                  <a:lnTo>
                    <a:pt x="173304" y="69850"/>
                  </a:lnTo>
                  <a:lnTo>
                    <a:pt x="173304" y="96520"/>
                  </a:lnTo>
                  <a:lnTo>
                    <a:pt x="173304" y="140970"/>
                  </a:lnTo>
                  <a:lnTo>
                    <a:pt x="173304" y="167640"/>
                  </a:lnTo>
                  <a:lnTo>
                    <a:pt x="277355" y="167640"/>
                  </a:lnTo>
                  <a:lnTo>
                    <a:pt x="277355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2048713" y="459302"/>
            <a:ext cx="894080" cy="208915"/>
            <a:chOff x="2048713" y="459302"/>
            <a:chExt cx="894080" cy="208915"/>
          </a:xfrm>
        </p:grpSpPr>
        <p:sp>
          <p:nvSpPr>
            <p:cNvPr id="21" name="object 21"/>
            <p:cNvSpPr/>
            <p:nvPr/>
          </p:nvSpPr>
          <p:spPr>
            <a:xfrm>
              <a:off x="2048713" y="462432"/>
              <a:ext cx="98425" cy="167640"/>
            </a:xfrm>
            <a:custGeom>
              <a:avLst/>
              <a:gdLst/>
              <a:ahLst/>
              <a:cxnLst/>
              <a:rect l="l" t="t" r="r" b="b"/>
              <a:pathLst>
                <a:path w="98425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54691" y="459302"/>
              <a:ext cx="332149" cy="17471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710180" y="462432"/>
              <a:ext cx="232410" cy="167640"/>
            </a:xfrm>
            <a:custGeom>
              <a:avLst/>
              <a:gdLst/>
              <a:ahLst/>
              <a:cxnLst/>
              <a:rect l="l" t="t" r="r" b="b"/>
              <a:pathLst>
                <a:path w="232410" h="167640">
                  <a:moveTo>
                    <a:pt x="98044" y="140970"/>
                  </a:moveTo>
                  <a:lnTo>
                    <a:pt x="29083" y="140970"/>
                  </a:lnTo>
                  <a:lnTo>
                    <a:pt x="29083" y="0"/>
                  </a:lnTo>
                  <a:lnTo>
                    <a:pt x="0" y="0"/>
                  </a:lnTo>
                  <a:lnTo>
                    <a:pt x="0" y="140970"/>
                  </a:lnTo>
                  <a:lnTo>
                    <a:pt x="0" y="167640"/>
                  </a:lnTo>
                  <a:lnTo>
                    <a:pt x="98044" y="167640"/>
                  </a:lnTo>
                  <a:lnTo>
                    <a:pt x="98044" y="140970"/>
                  </a:lnTo>
                  <a:close/>
                </a:path>
                <a:path w="232410" h="167640">
                  <a:moveTo>
                    <a:pt x="232156" y="140970"/>
                  </a:moveTo>
                  <a:lnTo>
                    <a:pt x="157187" y="140970"/>
                  </a:lnTo>
                  <a:lnTo>
                    <a:pt x="157187" y="96520"/>
                  </a:lnTo>
                  <a:lnTo>
                    <a:pt x="219671" y="96520"/>
                  </a:lnTo>
                  <a:lnTo>
                    <a:pt x="219671" y="69850"/>
                  </a:lnTo>
                  <a:lnTo>
                    <a:pt x="157187" y="69850"/>
                  </a:lnTo>
                  <a:lnTo>
                    <a:pt x="157187" y="26670"/>
                  </a:lnTo>
                  <a:lnTo>
                    <a:pt x="229755" y="26670"/>
                  </a:lnTo>
                  <a:lnTo>
                    <a:pt x="229755" y="0"/>
                  </a:lnTo>
                  <a:lnTo>
                    <a:pt x="128104" y="0"/>
                  </a:lnTo>
                  <a:lnTo>
                    <a:pt x="128104" y="26670"/>
                  </a:lnTo>
                  <a:lnTo>
                    <a:pt x="128104" y="69850"/>
                  </a:lnTo>
                  <a:lnTo>
                    <a:pt x="128104" y="96520"/>
                  </a:lnTo>
                  <a:lnTo>
                    <a:pt x="128104" y="140970"/>
                  </a:lnTo>
                  <a:lnTo>
                    <a:pt x="128104" y="167640"/>
                  </a:lnTo>
                  <a:lnTo>
                    <a:pt x="232156" y="167640"/>
                  </a:lnTo>
                  <a:lnTo>
                    <a:pt x="232156" y="14097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68664" y="459724"/>
              <a:ext cx="162227" cy="208076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52945" y="4248696"/>
            <a:ext cx="6459855" cy="2231390"/>
            <a:chOff x="552945" y="4248696"/>
            <a:chExt cx="6459855" cy="2231390"/>
          </a:xfrm>
        </p:grpSpPr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3554" y="4248696"/>
              <a:ext cx="6452895" cy="223130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59295" y="4255046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ED1C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323</Words>
  <Application>Microsoft Office PowerPoint</Application>
  <PresentationFormat>Personnalisé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Bastien Kerspern</cp:lastModifiedBy>
  <cp:revision>1</cp:revision>
  <dcterms:created xsi:type="dcterms:W3CDTF">2026-01-13T16:17:59Z</dcterms:created>
  <dcterms:modified xsi:type="dcterms:W3CDTF">2026-01-28T15:42:25Z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