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499" y="827887"/>
            <a:ext cx="5939790" cy="6477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ct val="104200"/>
              </a:lnSpc>
            </a:pP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Internet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sous</a:t>
            </a:r>
            <a:r>
              <a:rPr dirty="0" sz="2000" spc="-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embargo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2000" spc="-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2000" spc="-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services</a:t>
            </a:r>
            <a:r>
              <a:rPr dirty="0" sz="20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numériques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américains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coupés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20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231F20"/>
                </a:solidFill>
                <a:latin typeface="Arial"/>
                <a:cs typeface="Arial"/>
              </a:rPr>
              <a:t>France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916093" y="468656"/>
            <a:ext cx="11068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Lundi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65">
                <a:solidFill>
                  <a:srgbClr val="5F5F5F"/>
                </a:solidFill>
                <a:latin typeface="Arial"/>
                <a:cs typeface="Arial"/>
              </a:rPr>
              <a:t>11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5F5F5F"/>
                </a:solidFill>
                <a:latin typeface="Arial"/>
                <a:cs typeface="Arial"/>
              </a:rPr>
              <a:t>juin</a:t>
            </a:r>
            <a:r>
              <a:rPr dirty="0" sz="1100" spc="-4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5F5F5F"/>
                </a:solidFill>
                <a:latin typeface="Arial"/>
                <a:cs typeface="Arial"/>
              </a:rPr>
              <a:t>2029</a:t>
            </a:r>
            <a:endParaRPr sz="11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7199" y="2396894"/>
            <a:ext cx="6466205" cy="0"/>
          </a:xfrm>
          <a:custGeom>
            <a:avLst/>
            <a:gdLst/>
            <a:ahLst/>
            <a:cxnLst/>
            <a:rect l="l" t="t" r="r" b="b"/>
            <a:pathLst>
              <a:path w="6466205" h="0">
                <a:moveTo>
                  <a:pt x="0" y="0"/>
                </a:moveTo>
                <a:lnTo>
                  <a:pt x="6465595" y="0"/>
                </a:lnTo>
              </a:path>
            </a:pathLst>
          </a:custGeom>
          <a:ln w="9525">
            <a:solidFill>
              <a:srgbClr val="C1C3C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747000" y="1574475"/>
            <a:ext cx="6221095" cy="2676525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409575">
              <a:lnSpc>
                <a:spcPct val="102600"/>
              </a:lnSpc>
              <a:spcBef>
                <a:spcPts val="60"/>
              </a:spcBef>
            </a:pP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Depuis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matin,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millions</a:t>
            </a:r>
            <a:r>
              <a:rPr dirty="0" sz="1300" spc="-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d’internautes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constatent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l’inaccessibilité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soudaine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leurs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outils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quotidien.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L’administration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américaine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imposé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embargo numérique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l’Europe.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vie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locale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elle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aussi</a:t>
            </a:r>
            <a:r>
              <a:rPr dirty="0" sz="13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>
                <a:solidFill>
                  <a:srgbClr val="231F20"/>
                </a:solidFill>
                <a:latin typeface="Arial"/>
                <a:cs typeface="Arial"/>
              </a:rPr>
              <a:t>fortement</a:t>
            </a:r>
            <a:r>
              <a:rPr dirty="0" sz="1300" spc="-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300" spc="-10">
                <a:solidFill>
                  <a:srgbClr val="231F20"/>
                </a:solidFill>
                <a:latin typeface="Arial"/>
                <a:cs typeface="Arial"/>
              </a:rPr>
              <a:t>perturbée.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25"/>
              </a:spcBef>
            </a:pPr>
            <a:endParaRPr sz="1300">
              <a:latin typeface="Arial"/>
              <a:cs typeface="Arial"/>
            </a:endParaRPr>
          </a:p>
          <a:p>
            <a:pPr marL="27305">
              <a:lnSpc>
                <a:spcPct val="100000"/>
              </a:lnSpc>
              <a:spcBef>
                <a:spcPts val="5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QUI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SE</a:t>
            </a:r>
            <a:r>
              <a:rPr dirty="0" sz="1200" spc="8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PASSE</a:t>
            </a:r>
            <a:endParaRPr sz="1200">
              <a:latin typeface="Arial"/>
              <a:cs typeface="Arial"/>
            </a:endParaRPr>
          </a:p>
          <a:p>
            <a:pPr marL="30480" marR="147320" indent="143510">
              <a:lnSpc>
                <a:spcPct val="108300"/>
              </a:lnSpc>
              <a:spcBef>
                <a:spcPts val="484"/>
              </a:spcBef>
              <a:buClr>
                <a:srgbClr val="0993D2"/>
              </a:buClr>
              <a:buFont typeface="Arial"/>
              <a:buChar char="&gt;"/>
              <a:tabLst>
                <a:tab pos="17399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réaction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bras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diplomatique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Bruxelles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Washington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souveraineté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Groenland,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États-Unis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imposent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embargo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numérique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l’ensemble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territoire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européen.</a:t>
            </a:r>
            <a:endParaRPr sz="1000">
              <a:latin typeface="Arial"/>
              <a:cs typeface="Arial"/>
            </a:endParaRPr>
          </a:p>
          <a:p>
            <a:pPr marL="30480" marR="5080" indent="143510">
              <a:lnSpc>
                <a:spcPct val="108300"/>
              </a:lnSpc>
              <a:spcBef>
                <a:spcPts val="280"/>
              </a:spcBef>
              <a:buClr>
                <a:srgbClr val="0993D2"/>
              </a:buClr>
              <a:buFont typeface="Arial"/>
              <a:buChar char="&gt;"/>
              <a:tabLst>
                <a:tab pos="17399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L’accès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majorité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services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numériques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américains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suspendu.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concernés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moteurs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recherche,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suites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bureautiques,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espaces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stockage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 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cloud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réseaux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sociaux,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encore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nombreux outils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d’authentification.</a:t>
            </a:r>
            <a:endParaRPr sz="1000">
              <a:latin typeface="Arial"/>
              <a:cs typeface="Arial"/>
            </a:endParaRPr>
          </a:p>
          <a:p>
            <a:pPr algn="just" marL="30480" marR="12700" indent="143510">
              <a:lnSpc>
                <a:spcPct val="108300"/>
              </a:lnSpc>
              <a:spcBef>
                <a:spcPts val="285"/>
              </a:spcBef>
              <a:buClr>
                <a:srgbClr val="0993D2"/>
              </a:buClr>
              <a:buFont typeface="Arial"/>
              <a:buChar char="&gt;"/>
              <a:tabLst>
                <a:tab pos="17399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l’échelle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nombreux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services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municipaux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également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paralysés.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collectivité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annonce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que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messagerie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interne,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plateforme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participation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citoyenne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ses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logiciels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sécurité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urbaine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reposaient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 des solutions américaines et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sont désormais hors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ligne.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12000" y="1638002"/>
            <a:ext cx="0" cy="527685"/>
          </a:xfrm>
          <a:custGeom>
            <a:avLst/>
            <a:gdLst/>
            <a:ahLst/>
            <a:cxnLst/>
            <a:rect l="l" t="t" r="r" b="b"/>
            <a:pathLst>
              <a:path w="0" h="527685">
                <a:moveTo>
                  <a:pt x="0" y="0"/>
                </a:moveTo>
                <a:lnTo>
                  <a:pt x="0" y="527405"/>
                </a:lnTo>
              </a:path>
            </a:pathLst>
          </a:custGeom>
          <a:ln w="25400">
            <a:solidFill>
              <a:srgbClr val="0993D2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96" y="2627999"/>
            <a:ext cx="143979" cy="12539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62153" y="6707501"/>
            <a:ext cx="6235700" cy="3568700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POURQUOI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C’EST</a:t>
            </a:r>
            <a:r>
              <a:rPr dirty="0" sz="1200" spc="190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IMPORTANT</a:t>
            </a:r>
            <a:endParaRPr sz="1200">
              <a:latin typeface="Arial"/>
              <a:cs typeface="Arial"/>
            </a:endParaRPr>
          </a:p>
          <a:p>
            <a:pPr marL="15240" marR="199390" indent="143510">
              <a:lnSpc>
                <a:spcPct val="108300"/>
              </a:lnSpc>
              <a:spcBef>
                <a:spcPts val="570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choc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immédiat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habitants,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dans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vie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personnelle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professionnelle.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Les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témoignages affluent : certaines personnes ne peuvent plus accéder à leur banque, leur poste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 travail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ou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leurs outils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scolaires.</a:t>
            </a:r>
            <a:endParaRPr sz="1000">
              <a:latin typeface="Arial"/>
              <a:cs typeface="Arial"/>
            </a:endParaRPr>
          </a:p>
          <a:p>
            <a:pPr algn="just" marL="15240" marR="232410" indent="143510">
              <a:lnSpc>
                <a:spcPct val="108300"/>
              </a:lnSpc>
              <a:spcBef>
                <a:spcPts val="280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collectivité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découvre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l’ampleur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dépendance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infrastructures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numériques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étrangères,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Arial"/>
                <a:cs typeface="Arial"/>
              </a:rPr>
              <a:t>sans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solution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repli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immédiate.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mairie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avertit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perte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d’accès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certaines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données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services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pourrait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durer plusieurs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semaines.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5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événement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rouvre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débat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souveraineté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numérique,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jusqu’ici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cantonné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cercles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d’experts.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pays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entier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expérimente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bascule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géopolitique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fin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Internet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global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ouvert,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profit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Arial"/>
                <a:cs typeface="Arial"/>
              </a:rPr>
              <a:t>de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splinternets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fragmentés en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blocs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politiques ou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économiques.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14"/>
              </a:spcBef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LES</a:t>
            </a:r>
            <a:r>
              <a:rPr dirty="0" sz="1200" spc="225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5D6161"/>
                </a:solidFill>
                <a:latin typeface="Arial"/>
                <a:cs typeface="Arial"/>
              </a:rPr>
              <a:t>DERNIÈRES</a:t>
            </a:r>
            <a:r>
              <a:rPr dirty="0" sz="1200" spc="229" b="1">
                <a:solidFill>
                  <a:srgbClr val="5D6161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5D6161"/>
                </a:solidFill>
                <a:latin typeface="Arial"/>
                <a:cs typeface="Arial"/>
              </a:rPr>
              <a:t>RÉACTIONS</a:t>
            </a:r>
            <a:endParaRPr sz="1200">
              <a:latin typeface="Arial"/>
              <a:cs typeface="Arial"/>
            </a:endParaRPr>
          </a:p>
          <a:p>
            <a:pPr marL="15240" marR="551815" indent="143510">
              <a:lnSpc>
                <a:spcPct val="108300"/>
              </a:lnSpc>
              <a:spcBef>
                <a:spcPts val="455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ministre</a:t>
            </a:r>
            <a:r>
              <a:rPr dirty="0" sz="1000" spc="-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l’Aménagement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territoire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convoque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cellule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crise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activer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plan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2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contournement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Arial"/>
                <a:cs typeface="Arial"/>
              </a:rPr>
              <a:t>numérique</a:t>
            </a:r>
            <a:r>
              <a:rPr dirty="0" sz="1000" spc="-15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avec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l’ANSSI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services</a:t>
            </a:r>
            <a:r>
              <a:rPr dirty="0" sz="1000" spc="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déconcentrés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l’État.</a:t>
            </a:r>
            <a:endParaRPr sz="1000">
              <a:latin typeface="Arial"/>
              <a:cs typeface="Arial"/>
            </a:endParaRPr>
          </a:p>
          <a:p>
            <a:pPr marL="158750" indent="-143510">
              <a:lnSpc>
                <a:spcPct val="100000"/>
              </a:lnSpc>
              <a:spcBef>
                <a:spcPts val="384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Plusieurs</a:t>
            </a:r>
            <a:r>
              <a:rPr dirty="0" sz="1000" spc="-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TPE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PME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locales,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l’arrêt,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interpellent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Chambre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Commerce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et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d’Industrie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trouver</a:t>
            </a:r>
            <a:endParaRPr sz="10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solutions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d’urgence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face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l’indisponibilité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leurs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outils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Arial"/>
                <a:cs typeface="Arial"/>
              </a:rPr>
              <a:t>production.</a:t>
            </a:r>
            <a:endParaRPr sz="1000">
              <a:latin typeface="Arial"/>
              <a:cs typeface="Arial"/>
            </a:endParaRPr>
          </a:p>
          <a:p>
            <a:pPr algn="just" marL="15240" marR="5080" indent="143510">
              <a:lnSpc>
                <a:spcPct val="108300"/>
              </a:lnSpc>
              <a:spcBef>
                <a:spcPts val="280"/>
              </a:spcBef>
              <a:buClr>
                <a:srgbClr val="0993D2"/>
              </a:buClr>
              <a:buFont typeface="Arial"/>
              <a:buChar char="&gt;"/>
              <a:tabLst>
                <a:tab pos="158750" algn="l"/>
              </a:tabLst>
            </a:pP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 mouvement 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citoye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n 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appell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dirty="0" sz="1000" spc="5">
                <a:solidFill>
                  <a:srgbClr val="231F20"/>
                </a:solidFill>
                <a:latin typeface="Arial"/>
                <a:cs typeface="Arial"/>
              </a:rPr>
              <a:t>à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 profiter de 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cett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Grand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Déconnexio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pour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5" i="1">
                <a:solidFill>
                  <a:srgbClr val="231F20"/>
                </a:solidFill>
                <a:latin typeface="Arial"/>
                <a:cs typeface="Arial"/>
              </a:rPr>
              <a:t>«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prendr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e du 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recu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l sur 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notre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rapport au 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numériqu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e et 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reprendr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contrôl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e sur nos vies 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tro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p connectées</a:t>
            </a:r>
            <a:r>
              <a:rPr dirty="0" sz="1000" spc="-15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. Les autorités déclarent 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suivr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 de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près 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monté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e des discours complotistes sur les origines du</a:t>
            </a:r>
            <a:r>
              <a:rPr dirty="0" sz="10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 i="1">
                <a:solidFill>
                  <a:srgbClr val="231F20"/>
                </a:solidFill>
                <a:latin typeface="Arial"/>
                <a:cs typeface="Arial"/>
              </a:rPr>
              <a:t>blackout</a:t>
            </a:r>
            <a:r>
              <a:rPr dirty="0" sz="1000" spc="-5" i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1000">
                <a:solidFill>
                  <a:srgbClr val="231F20"/>
                </a:solidFill>
                <a:latin typeface="Arial"/>
                <a:cs typeface="Arial"/>
              </a:rPr>
              <a:t>d’Internet.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219" y="8819722"/>
            <a:ext cx="125641" cy="13787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2940" y="6849008"/>
            <a:ext cx="132486" cy="140030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547204" y="452518"/>
            <a:ext cx="1926589" cy="248920"/>
            <a:chOff x="547204" y="452518"/>
            <a:chExt cx="1926589" cy="248920"/>
          </a:xfrm>
        </p:grpSpPr>
        <p:sp>
          <p:nvSpPr>
            <p:cNvPr id="12" name="object 12"/>
            <p:cNvSpPr/>
            <p:nvPr/>
          </p:nvSpPr>
          <p:spPr>
            <a:xfrm>
              <a:off x="547204" y="455180"/>
              <a:ext cx="1926589" cy="241935"/>
            </a:xfrm>
            <a:custGeom>
              <a:avLst/>
              <a:gdLst/>
              <a:ahLst/>
              <a:cxnLst/>
              <a:rect l="l" t="t" r="r" b="b"/>
              <a:pathLst>
                <a:path w="1926589" h="241934">
                  <a:moveTo>
                    <a:pt x="1926374" y="0"/>
                  </a:moveTo>
                  <a:lnTo>
                    <a:pt x="0" y="0"/>
                  </a:lnTo>
                  <a:lnTo>
                    <a:pt x="0" y="241871"/>
                  </a:lnTo>
                  <a:lnTo>
                    <a:pt x="1926374" y="241871"/>
                  </a:lnTo>
                  <a:lnTo>
                    <a:pt x="1926374" y="0"/>
                  </a:lnTo>
                  <a:close/>
                </a:path>
              </a:pathLst>
            </a:custGeom>
            <a:solidFill>
              <a:srgbClr val="0993D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4570" y="452518"/>
              <a:ext cx="191973" cy="24719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2616" y="515621"/>
              <a:ext cx="144867" cy="18287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69270" y="455169"/>
              <a:ext cx="118287" cy="24282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07108" y="557051"/>
              <a:ext cx="142252" cy="14432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76202" y="502592"/>
              <a:ext cx="127406" cy="19540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25765" y="523176"/>
              <a:ext cx="265755" cy="17819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12629" y="501295"/>
              <a:ext cx="209740" cy="20008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48431" y="501295"/>
              <a:ext cx="205560" cy="20008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280584" y="557041"/>
              <a:ext cx="126352" cy="140957"/>
            </a:xfrm>
            <a:prstGeom prst="rect">
              <a:avLst/>
            </a:prstGeom>
          </p:spPr>
        </p:pic>
      </p:grpSp>
      <p:grpSp>
        <p:nvGrpSpPr>
          <p:cNvPr id="22" name="object 22"/>
          <p:cNvGrpSpPr/>
          <p:nvPr/>
        </p:nvGrpSpPr>
        <p:grpSpPr>
          <a:xfrm>
            <a:off x="552945" y="4419346"/>
            <a:ext cx="6459855" cy="2231390"/>
            <a:chOff x="552945" y="4419346"/>
            <a:chExt cx="6459855" cy="2231390"/>
          </a:xfrm>
        </p:grpSpPr>
        <p:pic>
          <p:nvPicPr>
            <p:cNvPr id="23" name="object 2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53554" y="4419346"/>
              <a:ext cx="6452895" cy="2231301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59295" y="4425696"/>
              <a:ext cx="6447155" cy="2218690"/>
            </a:xfrm>
            <a:custGeom>
              <a:avLst/>
              <a:gdLst/>
              <a:ahLst/>
              <a:cxnLst/>
              <a:rect l="l" t="t" r="r" b="b"/>
              <a:pathLst>
                <a:path w="6447155" h="2218690">
                  <a:moveTo>
                    <a:pt x="0" y="2218601"/>
                  </a:moveTo>
                  <a:lnTo>
                    <a:pt x="6447155" y="2218601"/>
                  </a:lnTo>
                  <a:lnTo>
                    <a:pt x="6447155" y="0"/>
                  </a:lnTo>
                  <a:lnTo>
                    <a:pt x="0" y="0"/>
                  </a:lnTo>
                  <a:lnTo>
                    <a:pt x="0" y="2218601"/>
                  </a:lnTo>
                  <a:close/>
                </a:path>
              </a:pathLst>
            </a:custGeom>
            <a:ln w="12700">
              <a:solidFill>
                <a:srgbClr val="0993D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2026-01-13T16:22:14Z</dcterms:created>
  <dcterms:modified xsi:type="dcterms:W3CDTF">2026-01-13T16:22:14Z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2026-01-13T00:00:00Z</vt:filetime>
  </property>
  <property fmtid="{D5CDD505-2E9C-101B-9397-08002B2CF9AE}" pid="3" name="Creator">
    <vt:lpwstr>Adobe InDesign 21.1 (Windows)</vt:lpwstr>
  </property>
  <property fmtid="{D5CDD505-2E9C-101B-9397-08002B2CF9AE}" pid="4" name="LastSaved">
    <vt:filetime>2026-01-13T00:00:00Z</vt:filetime>
  </property>
  <property fmtid="{D5CDD505-2E9C-101B-9397-08002B2CF9AE}" pid="5" name="Producer">
    <vt:lpwstr>Adobe PDF Library 18.0</vt:lpwstr>
  </property>
</Properties>
</file>