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7000" y="1448399"/>
            <a:ext cx="6037580" cy="62992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6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pluies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torrentielles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s’abattent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depuis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jours.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fleuve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rompu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ses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digues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nuit,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provoquant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montée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brutale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eaux.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matin,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large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partie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réveille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sous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l’eau.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4499" y="953886"/>
            <a:ext cx="2693035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L’inondation</a:t>
            </a:r>
            <a:r>
              <a:rPr dirty="0" sz="2000" spc="-6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2000" spc="-6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siècle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518739" y="468656"/>
            <a:ext cx="150431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Vendredi</a:t>
            </a:r>
            <a:r>
              <a:rPr dirty="0" sz="1100" spc="-3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5F5F5F"/>
                </a:solidFill>
                <a:latin typeface="Arial"/>
                <a:cs typeface="Arial"/>
              </a:rPr>
              <a:t>23</a:t>
            </a:r>
            <a:r>
              <a:rPr dirty="0" sz="1100" spc="-30">
                <a:solidFill>
                  <a:srgbClr val="5F5F5F"/>
                </a:solidFill>
                <a:latin typeface="Arial"/>
                <a:cs typeface="Arial"/>
              </a:rPr>
              <a:t> janvier</a:t>
            </a: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2032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47199" y="2351894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 h="0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62153" y="2498881"/>
            <a:ext cx="6202045" cy="1586865"/>
          </a:xfrm>
          <a:prstGeom prst="rect">
            <a:avLst/>
          </a:prstGeom>
        </p:spPr>
        <p:txBody>
          <a:bodyPr wrap="square" lIns="0" tIns="1016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484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succession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précipitations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extrêmes,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combinée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saturation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sols,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provoqué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rapide.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stade,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aucun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décès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ni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disparu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n’est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déplorer.</a:t>
            </a:r>
            <a:endParaRPr sz="1000">
              <a:latin typeface="Arial"/>
              <a:cs typeface="Arial"/>
            </a:endParaRPr>
          </a:p>
          <a:p>
            <a:pPr marL="15240" marR="18415" indent="143510">
              <a:lnSpc>
                <a:spcPct val="108300"/>
              </a:lnSpc>
              <a:spcBef>
                <a:spcPts val="28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quartiers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résidentiels 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zones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d’activité sont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désormais inaccessibles.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réseaux électriques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et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d’eau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potable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partiellement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hors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service,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compliquant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l’intervention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secours.</a:t>
            </a:r>
            <a:endParaRPr sz="1000">
              <a:latin typeface="Arial"/>
              <a:cs typeface="Arial"/>
            </a:endParaRPr>
          </a:p>
          <a:p>
            <a:pPr marL="15240" marR="99060" indent="143510">
              <a:lnSpc>
                <a:spcPct val="108300"/>
              </a:lnSpc>
              <a:spcBef>
                <a:spcPts val="28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collectivité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fait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afflux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soudain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sinistrés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invisibles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habitants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voisines,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personnes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vivant dans 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logements précaires 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non déclarés, que 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dispositifs d’urgence n’avaient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pas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anticipés.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627999"/>
            <a:ext cx="143979" cy="12539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62153" y="6671502"/>
            <a:ext cx="6248400" cy="3472815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marL="15240" marR="188595" indent="143510">
              <a:lnSpc>
                <a:spcPct val="108300"/>
              </a:lnSpc>
              <a:spcBef>
                <a:spcPts val="57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Cette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crue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centennale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révèle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effets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cascade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mal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anticipés,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pollutions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secondaires</a:t>
            </a:r>
            <a:r>
              <a:rPr dirty="0" sz="1000" spc="500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après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submersion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zones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industrielles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agricoles,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tensions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autour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l’occupation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résidences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secondaires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épargnées 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 perte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d’archives communales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essentielles.</a:t>
            </a:r>
            <a:endParaRPr sz="1000">
              <a:latin typeface="Arial"/>
              <a:cs typeface="Arial"/>
            </a:endParaRPr>
          </a:p>
          <a:p>
            <a:pPr marL="15240" marR="21590" indent="143510">
              <a:lnSpc>
                <a:spcPct val="108300"/>
              </a:lnSpc>
              <a:spcBef>
                <a:spcPts val="28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coût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dégâts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s’annonce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colossal.</a:t>
            </a:r>
            <a:r>
              <a:rPr dirty="0" sz="1000" spc="-6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Au-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delà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habitations,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c’est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tout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tissu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économique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social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qui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trouve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déstabilisé.</a:t>
            </a:r>
            <a:endParaRPr sz="1000">
              <a:latin typeface="Arial"/>
              <a:cs typeface="Arial"/>
            </a:endParaRPr>
          </a:p>
          <a:p>
            <a:pPr marL="15240" marR="285115" indent="143510">
              <a:lnSpc>
                <a:spcPct val="108300"/>
              </a:lnSpc>
              <a:spcBef>
                <a:spcPts val="28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devra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arbitrer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reconstruction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l’identique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transformation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profonde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faut-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il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revenir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avant, ou accepter que certains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espaces deviennent inhabitables</a:t>
            </a:r>
            <a:r>
              <a:rPr dirty="0" sz="1000" spc="-16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?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660"/>
              </a:spcBef>
              <a:buClr>
                <a:srgbClr val="377853"/>
              </a:buClr>
              <a:buFont typeface="Arial"/>
              <a:buChar char="&gt;"/>
            </a:pP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dirty="0" sz="1200" spc="22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dirty="0" sz="1200" spc="229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240" marR="160020" indent="143510">
              <a:lnSpc>
                <a:spcPct val="108300"/>
              </a:lnSpc>
              <a:spcBef>
                <a:spcPts val="45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Sécurité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civile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déploie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renforts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évacuer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habitants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piégés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chez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eux,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alors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même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nombreux secouristes sont eux-mêmes sinistrés, venant de régions récemment touchées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 d’autres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aléas climatiques.</a:t>
            </a:r>
            <a:endParaRPr sz="10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284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 les réseaux sociaux, plusieurs collectifs dénoncent déjà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une inaction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chronique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face à la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bétonisation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sols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l’entretien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jugé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insuffisant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digues,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pointant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responsabilité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partagée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l’État,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acteurs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privés.</a:t>
            </a:r>
            <a:endParaRPr sz="1000">
              <a:latin typeface="Arial"/>
              <a:cs typeface="Arial"/>
            </a:endParaRPr>
          </a:p>
          <a:p>
            <a:pPr marL="15240" marR="64769" indent="143510">
              <a:lnSpc>
                <a:spcPct val="108300"/>
              </a:lnSpc>
              <a:spcBef>
                <a:spcPts val="28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syndicat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d’assureurs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évoque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possible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désengagement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couverture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cette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catastrophe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les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suivantes, estimant que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certains quartiers deviennent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inassurables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522722"/>
            <a:ext cx="125641" cy="13787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6813008"/>
            <a:ext cx="132486" cy="140030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612000" y="1497003"/>
            <a:ext cx="0" cy="571500"/>
          </a:xfrm>
          <a:custGeom>
            <a:avLst/>
            <a:gdLst/>
            <a:ahLst/>
            <a:cxnLst/>
            <a:rect l="l" t="t" r="r" b="b"/>
            <a:pathLst>
              <a:path w="0" h="571500">
                <a:moveTo>
                  <a:pt x="0" y="0"/>
                </a:moveTo>
                <a:lnTo>
                  <a:pt x="0" y="571195"/>
                </a:lnTo>
              </a:path>
            </a:pathLst>
          </a:custGeom>
          <a:ln w="25400">
            <a:solidFill>
              <a:srgbClr val="377853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38764" y="370263"/>
            <a:ext cx="1559966" cy="400692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552945" y="4323346"/>
            <a:ext cx="6459855" cy="2231390"/>
            <a:chOff x="552945" y="4323346"/>
            <a:chExt cx="6459855" cy="2231390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3554" y="4323346"/>
              <a:ext cx="6452895" cy="2231301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59295" y="4329696"/>
              <a:ext cx="6447155" cy="2218690"/>
            </a:xfrm>
            <a:custGeom>
              <a:avLst/>
              <a:gdLst/>
              <a:ahLst/>
              <a:cxnLst/>
              <a:rect l="l" t="t" r="r" b="b"/>
              <a:pathLst>
                <a:path w="6447155" h="2218690">
                  <a:moveTo>
                    <a:pt x="0" y="2218601"/>
                  </a:moveTo>
                  <a:lnTo>
                    <a:pt x="6447155" y="2218601"/>
                  </a:lnTo>
                  <a:lnTo>
                    <a:pt x="6447155" y="0"/>
                  </a:lnTo>
                  <a:lnTo>
                    <a:pt x="0" y="0"/>
                  </a:lnTo>
                  <a:lnTo>
                    <a:pt x="0" y="2218601"/>
                  </a:lnTo>
                  <a:close/>
                </a:path>
              </a:pathLst>
            </a:custGeom>
            <a:ln w="12700">
              <a:solidFill>
                <a:srgbClr val="37785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2026-01-13T16:16:08Z</dcterms:created>
  <dcterms:modified xsi:type="dcterms:W3CDTF">2026-01-13T16:16:08Z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