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601400"/>
            <a:ext cx="5901690" cy="6299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Redoutée</a:t>
            </a:r>
            <a:r>
              <a:rPr dirty="0" sz="13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certains,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attendue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d’autres,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300" spc="-20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i="1">
                <a:solidFill>
                  <a:srgbClr val="231F20"/>
                </a:solidFill>
                <a:latin typeface="Arial"/>
                <a:cs typeface="Arial"/>
              </a:rPr>
              <a:t>réforme</a:t>
            </a:r>
            <a:r>
              <a:rPr dirty="0" sz="1300" spc="-3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 i="1">
                <a:solidFill>
                  <a:srgbClr val="231F20"/>
                </a:solidFill>
                <a:latin typeface="Arial"/>
                <a:cs typeface="Arial"/>
              </a:rPr>
              <a:t>territoriale</a:t>
            </a:r>
            <a:r>
              <a:rPr dirty="0" sz="1300" spc="-3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 i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2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0" i="1">
                <a:solidFill>
                  <a:srgbClr val="231F20"/>
                </a:solidFill>
                <a:latin typeface="Arial"/>
                <a:cs typeface="Arial"/>
              </a:rPr>
              <a:t>décennie</a:t>
            </a:r>
            <a:r>
              <a:rPr dirty="0" sz="1300" spc="-20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300" spc="-4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vigueur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semaine.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Elle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redistribue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compétences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des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Départements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vers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Régions,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métropoles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intercommunalités.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827887"/>
            <a:ext cx="4048125" cy="647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Fin</a:t>
            </a:r>
            <a:r>
              <a:rPr dirty="0" sz="2000" spc="-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2000" spc="-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Départements</a:t>
            </a:r>
            <a:r>
              <a:rPr dirty="0" sz="2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2000" spc="-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2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2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première</a:t>
            </a:r>
            <a:r>
              <a:rPr dirty="0" sz="2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ligne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83131" y="468656"/>
            <a:ext cx="153987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Mercredi</a:t>
            </a:r>
            <a:r>
              <a:rPr dirty="0" sz="1100" spc="-3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5F5F5F"/>
                </a:solidFill>
                <a:latin typeface="Arial"/>
                <a:cs typeface="Arial"/>
              </a:rPr>
              <a:t>1er</a:t>
            </a:r>
            <a:r>
              <a:rPr dirty="0" sz="1100" spc="-3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30">
                <a:solidFill>
                  <a:srgbClr val="5F5F5F"/>
                </a:solidFill>
                <a:latin typeface="Arial"/>
                <a:cs typeface="Arial"/>
              </a:rPr>
              <a:t>janvier</a:t>
            </a:r>
            <a:r>
              <a:rPr dirty="0" sz="1100" spc="-3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2031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450894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597879"/>
            <a:ext cx="6160135" cy="1917064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15240" marR="79375" indent="143510">
              <a:lnSpc>
                <a:spcPct val="108300"/>
              </a:lnSpc>
              <a:spcBef>
                <a:spcPts val="484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Territoires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2040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suppression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progressive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Départements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prochaines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années.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compétences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redistribuées,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recentralisation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vers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l’État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sujets stratégiques et un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transfert vers les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municipalités et intercommunalités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 les politiques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sociales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proximité.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court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terme,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domaines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basculent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vers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l’échelon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communal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ex-routes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départementales,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aides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sociales,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gestion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collèges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encore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l’accompagnement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publics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vulnérables.</a:t>
            </a:r>
            <a:endParaRPr sz="1000">
              <a:latin typeface="Arial"/>
              <a:cs typeface="Arial"/>
            </a:endParaRPr>
          </a:p>
          <a:p>
            <a:pPr marL="15240" marR="191770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conséquences sont immédiates pour les élus municipaux, contraints de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revoir leurs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coopérations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territoriales, de se former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 de nouvelles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compétences et d’assumer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responsabilités budgétaires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sans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visibilité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claire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moyens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financiers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associés.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000" y="1650003"/>
            <a:ext cx="0" cy="541020"/>
          </a:xfrm>
          <a:custGeom>
            <a:avLst/>
            <a:gdLst/>
            <a:ahLst/>
            <a:cxnLst/>
            <a:rect l="l" t="t" r="r" b="b"/>
            <a:pathLst>
              <a:path w="0" h="541019">
                <a:moveTo>
                  <a:pt x="0" y="0"/>
                </a:moveTo>
                <a:lnTo>
                  <a:pt x="0" y="540600"/>
                </a:lnTo>
              </a:path>
            </a:pathLst>
          </a:custGeom>
          <a:ln w="25400">
            <a:solidFill>
              <a:srgbClr val="F6882A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727000"/>
            <a:ext cx="143979" cy="12539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62153" y="6968501"/>
            <a:ext cx="6257290" cy="3289300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27940" indent="143510">
              <a:lnSpc>
                <a:spcPct val="108300"/>
              </a:lnSpc>
              <a:spcBef>
                <a:spcPts val="57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Présentée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simplification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mille-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feuille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territorial,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réforme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fait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dernier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guichet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visible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État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fragmenté.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accompagnement,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charge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administrative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pourrait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fragiliser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 petites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collectivités.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ruraux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faiblement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dotés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ingénierie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redoutent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effet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ciseaux,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pris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surcharge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recentralisation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 lointaine,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sans échelon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départemental 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jouer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 rôle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d’intermédiaire.</a:t>
            </a:r>
            <a:endParaRPr sz="1000">
              <a:latin typeface="Arial"/>
              <a:cs typeface="Arial"/>
            </a:endParaRPr>
          </a:p>
          <a:p>
            <a:pPr marL="15240" marR="702945" indent="14351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Conduite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consultation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refonte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perçue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élus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une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recentralisation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déguisée,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éloignant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décisions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réalités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terrain.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15"/>
              </a:spcBef>
              <a:buClr>
                <a:srgbClr val="F6882A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55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collectif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Parents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sans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repères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alerte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conséquences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flou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institutionnel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:</a:t>
            </a:r>
            <a:endParaRPr sz="1000">
              <a:latin typeface="Arial"/>
              <a:cs typeface="Arial"/>
            </a:endParaRPr>
          </a:p>
          <a:p>
            <a:pPr marL="15240" marR="5080">
              <a:lnSpc>
                <a:spcPct val="108300"/>
              </a:lnSpc>
            </a:pP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nous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renvoie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service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l’autre,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personne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sait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fait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quoi.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C’est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jeu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chaises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vides,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 i="1">
                <a:solidFill>
                  <a:srgbClr val="231F20"/>
                </a:solidFill>
                <a:latin typeface="Arial"/>
                <a:cs typeface="Arial"/>
              </a:rPr>
              <a:t>sauf</a:t>
            </a:r>
            <a:r>
              <a:rPr dirty="0" sz="1000" spc="-2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qu’on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parle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soins,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d’éducation,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protection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enfants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15240" marR="614045" indent="14351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métropoles pilotes saluent l’opportunité de renforcer une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stratège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 de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se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réapproprier des politiques publiques de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proximité.</a:t>
            </a:r>
            <a:endParaRPr sz="1000">
              <a:latin typeface="Arial"/>
              <a:cs typeface="Arial"/>
            </a:endParaRPr>
          </a:p>
          <a:p>
            <a:pPr marL="15240" marR="109220" indent="14351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côté,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syndicats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fonction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départementale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refuser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transferts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jugés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précipités,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faute de garanties sur 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conditions de travail et 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reclassement des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agents.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801722"/>
            <a:ext cx="125641" cy="13787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7110008"/>
            <a:ext cx="132486" cy="140030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538770" y="378000"/>
            <a:ext cx="1336040" cy="391795"/>
            <a:chOff x="538770" y="378000"/>
            <a:chExt cx="1336040" cy="39179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3126" y="378000"/>
              <a:ext cx="113549" cy="22583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4598" y="378008"/>
              <a:ext cx="132054" cy="22739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1764" y="454538"/>
              <a:ext cx="357896" cy="15086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1958" y="454538"/>
              <a:ext cx="134556" cy="22726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81627" y="454535"/>
              <a:ext cx="488715" cy="15086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5700" y="654388"/>
              <a:ext cx="204597" cy="11536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38759" y="655675"/>
              <a:ext cx="1336040" cy="26670"/>
            </a:xfrm>
            <a:custGeom>
              <a:avLst/>
              <a:gdLst/>
              <a:ahLst/>
              <a:cxnLst/>
              <a:rect l="l" t="t" r="r" b="b"/>
              <a:pathLst>
                <a:path w="1336039" h="26670">
                  <a:moveTo>
                    <a:pt x="153682" y="5842"/>
                  </a:moveTo>
                  <a:lnTo>
                    <a:pt x="147840" y="0"/>
                  </a:lnTo>
                  <a:lnTo>
                    <a:pt x="5854" y="0"/>
                  </a:lnTo>
                  <a:lnTo>
                    <a:pt x="0" y="5842"/>
                  </a:lnTo>
                  <a:lnTo>
                    <a:pt x="0" y="20281"/>
                  </a:lnTo>
                  <a:lnTo>
                    <a:pt x="5854" y="26136"/>
                  </a:lnTo>
                  <a:lnTo>
                    <a:pt x="140614" y="26136"/>
                  </a:lnTo>
                  <a:lnTo>
                    <a:pt x="147840" y="26136"/>
                  </a:lnTo>
                  <a:lnTo>
                    <a:pt x="153682" y="20281"/>
                  </a:lnTo>
                  <a:lnTo>
                    <a:pt x="153682" y="5842"/>
                  </a:lnTo>
                  <a:close/>
                </a:path>
                <a:path w="1336039" h="26670">
                  <a:moveTo>
                    <a:pt x="658660" y="5842"/>
                  </a:moveTo>
                  <a:lnTo>
                    <a:pt x="652818" y="0"/>
                  </a:lnTo>
                  <a:lnTo>
                    <a:pt x="310769" y="0"/>
                  </a:lnTo>
                  <a:lnTo>
                    <a:pt x="304927" y="5842"/>
                  </a:lnTo>
                  <a:lnTo>
                    <a:pt x="304927" y="20281"/>
                  </a:lnTo>
                  <a:lnTo>
                    <a:pt x="310769" y="26136"/>
                  </a:lnTo>
                  <a:lnTo>
                    <a:pt x="645591" y="26136"/>
                  </a:lnTo>
                  <a:lnTo>
                    <a:pt x="652818" y="26136"/>
                  </a:lnTo>
                  <a:lnTo>
                    <a:pt x="658660" y="20281"/>
                  </a:lnTo>
                  <a:lnTo>
                    <a:pt x="658660" y="5842"/>
                  </a:lnTo>
                  <a:close/>
                </a:path>
                <a:path w="1336039" h="26670">
                  <a:moveTo>
                    <a:pt x="1335659" y="5842"/>
                  </a:moveTo>
                  <a:lnTo>
                    <a:pt x="1329817" y="0"/>
                  </a:lnTo>
                  <a:lnTo>
                    <a:pt x="746569" y="0"/>
                  </a:lnTo>
                  <a:lnTo>
                    <a:pt x="740714" y="5842"/>
                  </a:lnTo>
                  <a:lnTo>
                    <a:pt x="740714" y="20281"/>
                  </a:lnTo>
                  <a:lnTo>
                    <a:pt x="746569" y="26136"/>
                  </a:lnTo>
                  <a:lnTo>
                    <a:pt x="1322590" y="26136"/>
                  </a:lnTo>
                  <a:lnTo>
                    <a:pt x="1329817" y="26136"/>
                  </a:lnTo>
                  <a:lnTo>
                    <a:pt x="1335659" y="20281"/>
                  </a:lnTo>
                  <a:lnTo>
                    <a:pt x="1335659" y="5842"/>
                  </a:lnTo>
                  <a:close/>
                </a:path>
              </a:pathLst>
            </a:custGeom>
            <a:solidFill>
              <a:srgbClr val="C7B5A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552945" y="4665345"/>
            <a:ext cx="6459855" cy="2231390"/>
            <a:chOff x="552945" y="4665345"/>
            <a:chExt cx="6459855" cy="2231390"/>
          </a:xfrm>
        </p:grpSpPr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0565" y="4665345"/>
              <a:ext cx="6445897" cy="2231313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59295" y="4671707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F6882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2026-01-13T16:17:33Z</dcterms:created>
  <dcterms:modified xsi:type="dcterms:W3CDTF">2026-01-13T16:17:33Z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