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</p:sldIdLst>
  <p:sldSz cx="7556500" cy="10693400"/>
  <p:notesSz cx="7556500" cy="106934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5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8142" y="427736"/>
            <a:ext cx="6806565" cy="17109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59482"/>
            <a:ext cx="6806565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571369" y="9944862"/>
            <a:ext cx="2420112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44525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47000" y="1376400"/>
            <a:ext cx="5873750" cy="629920"/>
          </a:xfrm>
          <a:prstGeom prst="rect">
            <a:avLst/>
          </a:prstGeom>
        </p:spPr>
        <p:txBody>
          <a:bodyPr wrap="square" lIns="0" tIns="7620" rIns="0" bIns="0" rtlCol="0" vert="horz">
            <a:spAutoFit/>
          </a:bodyPr>
          <a:lstStyle/>
          <a:p>
            <a:pPr marL="12700" marR="5080">
              <a:lnSpc>
                <a:spcPct val="102600"/>
              </a:lnSpc>
              <a:spcBef>
                <a:spcPts val="60"/>
              </a:spcBef>
            </a:pP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thermomètre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ne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redescend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plus.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Pour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troisième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semaine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consécutive,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les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températures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dépassent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45°C.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territoire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vit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au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ralenti,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entre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fermetures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en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série,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pénuries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ponctuelles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tensions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sous-jacentes.</a:t>
            </a:r>
            <a:endParaRPr sz="13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4499" y="872887"/>
            <a:ext cx="1894205" cy="330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Vivre</a:t>
            </a:r>
            <a:r>
              <a:rPr dirty="0" sz="2000" spc="-4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par</a:t>
            </a:r>
            <a:r>
              <a:rPr dirty="0" sz="2000" spc="-4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spc="-10" b="1">
                <a:solidFill>
                  <a:srgbClr val="231F20"/>
                </a:solidFill>
                <a:latin typeface="Arial"/>
                <a:cs typeface="Arial"/>
              </a:rPr>
              <a:t>+45°C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620035" y="468656"/>
            <a:ext cx="140271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5F5F5F"/>
                </a:solidFill>
                <a:latin typeface="Arial"/>
                <a:cs typeface="Arial"/>
              </a:rPr>
              <a:t>Mercredi</a:t>
            </a:r>
            <a:r>
              <a:rPr dirty="0" sz="1100" spc="-35">
                <a:solidFill>
                  <a:srgbClr val="5F5F5F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5F5F5F"/>
                </a:solidFill>
                <a:latin typeface="Arial"/>
                <a:cs typeface="Arial"/>
              </a:rPr>
              <a:t>10</a:t>
            </a:r>
            <a:r>
              <a:rPr dirty="0" sz="1100" spc="-30">
                <a:solidFill>
                  <a:srgbClr val="5F5F5F"/>
                </a:solidFill>
                <a:latin typeface="Arial"/>
                <a:cs typeface="Arial"/>
              </a:rPr>
              <a:t> juillet </a:t>
            </a:r>
            <a:r>
              <a:rPr dirty="0" sz="1100" spc="-20">
                <a:solidFill>
                  <a:srgbClr val="5F5F5F"/>
                </a:solidFill>
                <a:latin typeface="Arial"/>
                <a:cs typeface="Arial"/>
              </a:rPr>
              <a:t>2030</a:t>
            </a:r>
            <a:endParaRPr sz="11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47199" y="2243894"/>
            <a:ext cx="6466205" cy="0"/>
          </a:xfrm>
          <a:custGeom>
            <a:avLst/>
            <a:gdLst/>
            <a:ahLst/>
            <a:cxnLst/>
            <a:rect l="l" t="t" r="r" b="b"/>
            <a:pathLst>
              <a:path w="6466205" h="0">
                <a:moveTo>
                  <a:pt x="0" y="0"/>
                </a:moveTo>
                <a:lnTo>
                  <a:pt x="6465595" y="0"/>
                </a:lnTo>
              </a:path>
            </a:pathLst>
          </a:custGeom>
          <a:ln w="9525">
            <a:solidFill>
              <a:srgbClr val="C1C3C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762153" y="2390880"/>
            <a:ext cx="5810250" cy="1586865"/>
          </a:xfrm>
          <a:prstGeom prst="rect">
            <a:avLst/>
          </a:prstGeom>
        </p:spPr>
        <p:txBody>
          <a:bodyPr wrap="square" lIns="0" tIns="1016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00"/>
              </a:spcBef>
            </a:pP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CE</a:t>
            </a:r>
            <a:r>
              <a:rPr dirty="0" sz="1200" spc="8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QUI</a:t>
            </a:r>
            <a:r>
              <a:rPr dirty="0" sz="1200" spc="8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SE</a:t>
            </a:r>
            <a:r>
              <a:rPr dirty="0" sz="1200" spc="8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spc="-10" b="1">
                <a:solidFill>
                  <a:srgbClr val="5D6161"/>
                </a:solidFill>
                <a:latin typeface="Arial"/>
                <a:cs typeface="Arial"/>
              </a:rPr>
              <a:t>PASSE</a:t>
            </a:r>
            <a:endParaRPr sz="1200">
              <a:latin typeface="Arial"/>
              <a:cs typeface="Arial"/>
            </a:endParaRPr>
          </a:p>
          <a:p>
            <a:pPr marL="15240" marR="5080" indent="135890">
              <a:lnSpc>
                <a:spcPct val="108300"/>
              </a:lnSpc>
              <a:spcBef>
                <a:spcPts val="484"/>
              </a:spcBef>
              <a:buClr>
                <a:srgbClr val="F6882A"/>
              </a:buClr>
              <a:buFont typeface="Arial"/>
              <a:buChar char="&gt;"/>
              <a:tabLst>
                <a:tab pos="15113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Avec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l’effondrement du courant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atlantique, les super-canicules s’installent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durablement. Les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services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météorologiques</a:t>
            </a:r>
            <a:r>
              <a:rPr dirty="0" sz="1000" spc="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parlent</a:t>
            </a:r>
            <a:r>
              <a:rPr dirty="0" sz="1000" spc="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désormais</a:t>
            </a:r>
            <a:r>
              <a:rPr dirty="0" sz="1000" spc="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1000" spc="-15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saison</a:t>
            </a:r>
            <a:r>
              <a:rPr dirty="0" sz="1000" spc="1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hyper-estivale</a:t>
            </a:r>
            <a:r>
              <a:rPr dirty="0" sz="1000" spc="-15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 i="1">
                <a:solidFill>
                  <a:srgbClr val="231F20"/>
                </a:solidFill>
                <a:latin typeface="Arial"/>
                <a:cs typeface="Arial"/>
              </a:rPr>
              <a:t>»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.</a:t>
            </a:r>
            <a:endParaRPr sz="1000">
              <a:latin typeface="Arial"/>
              <a:cs typeface="Arial"/>
            </a:endParaRPr>
          </a:p>
          <a:p>
            <a:pPr marL="15240" marR="99695" indent="143510">
              <a:lnSpc>
                <a:spcPct val="108300"/>
              </a:lnSpc>
              <a:spcBef>
                <a:spcPts val="285"/>
              </a:spcBef>
              <a:buClr>
                <a:srgbClr val="F6882A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Crèches, écoles et services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administratifs ferment progressivement ou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basculent vers des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horaires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restreints.</a:t>
            </a:r>
            <a:r>
              <a:rPr dirty="0" sz="10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marché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hebdomadaire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est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suspendu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jusqu’à</a:t>
            </a:r>
            <a:r>
              <a:rPr dirty="0" sz="1000" spc="-2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amélioration</a:t>
            </a:r>
            <a:r>
              <a:rPr dirty="0" sz="1000" spc="-1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2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conditions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 i="1">
                <a:solidFill>
                  <a:srgbClr val="231F20"/>
                </a:solidFill>
                <a:latin typeface="Arial"/>
                <a:cs typeface="Arial"/>
              </a:rPr>
              <a:t>»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.</a:t>
            </a:r>
            <a:endParaRPr sz="1000">
              <a:latin typeface="Arial"/>
              <a:cs typeface="Arial"/>
            </a:endParaRPr>
          </a:p>
          <a:p>
            <a:pPr marL="15240" marR="8255" indent="143510">
              <a:lnSpc>
                <a:spcPct val="108300"/>
              </a:lnSpc>
              <a:spcBef>
                <a:spcPts val="280"/>
              </a:spcBef>
              <a:buClr>
                <a:srgbClr val="F6882A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premiers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signes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tension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apparaissent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files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d’attente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devant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rares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commerces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climatisés,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coupures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courant liées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 surchauffe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transformateurs, inquiétudes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croissantes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autour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de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l’approvisionnement en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eau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potable.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7196" y="2519997"/>
            <a:ext cx="143979" cy="125399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762153" y="6581502"/>
            <a:ext cx="6195695" cy="3295650"/>
          </a:xfrm>
          <a:prstGeom prst="rect">
            <a:avLst/>
          </a:prstGeom>
        </p:spPr>
        <p:txBody>
          <a:bodyPr wrap="square" lIns="0" tIns="11366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94"/>
              </a:spcBef>
            </a:pP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POURQUOI</a:t>
            </a:r>
            <a:r>
              <a:rPr dirty="0" sz="1200" spc="190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C’EST</a:t>
            </a:r>
            <a:r>
              <a:rPr dirty="0" sz="1200" spc="190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spc="-10" b="1">
                <a:solidFill>
                  <a:srgbClr val="5D6161"/>
                </a:solidFill>
                <a:latin typeface="Arial"/>
                <a:cs typeface="Arial"/>
              </a:rPr>
              <a:t>IMPORTANT</a:t>
            </a:r>
            <a:endParaRPr sz="1200">
              <a:latin typeface="Arial"/>
              <a:cs typeface="Arial"/>
            </a:endParaRPr>
          </a:p>
          <a:p>
            <a:pPr marL="15240" marR="156210" indent="143510">
              <a:lnSpc>
                <a:spcPct val="108300"/>
              </a:lnSpc>
              <a:spcBef>
                <a:spcPts val="570"/>
              </a:spcBef>
              <a:buClr>
                <a:srgbClr val="F6882A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territoire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communal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devient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partiellement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inhabitable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aux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heures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plus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chaudes.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vulnérabilités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s’accumulent, notamment pour les enfants, les personnes âgées,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 sans-abris et les travailleurs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exposés.</a:t>
            </a:r>
            <a:endParaRPr sz="1000">
              <a:latin typeface="Arial"/>
              <a:cs typeface="Arial"/>
            </a:endParaRPr>
          </a:p>
          <a:p>
            <a:pPr marL="15240" marR="5080" indent="143510">
              <a:lnSpc>
                <a:spcPct val="108300"/>
              </a:lnSpc>
              <a:spcBef>
                <a:spcPts val="280"/>
              </a:spcBef>
              <a:buClr>
                <a:srgbClr val="F6882A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modèle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d’aménagement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local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est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remis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cause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bâtiments,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voirie,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espaces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publics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n’ont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pas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été conçus pour résister à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 telles températures. Les dispositifs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d’urgence, pensés pour les grands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froids,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montrent leurs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limites.</a:t>
            </a:r>
            <a:endParaRPr sz="1000">
              <a:latin typeface="Arial"/>
              <a:cs typeface="Arial"/>
            </a:endParaRPr>
          </a:p>
          <a:p>
            <a:pPr marL="158750" indent="-143510">
              <a:lnSpc>
                <a:spcPct val="100000"/>
              </a:lnSpc>
              <a:spcBef>
                <a:spcPts val="385"/>
              </a:spcBef>
              <a:buClr>
                <a:srgbClr val="F6882A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toile 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fond, une question s’installe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: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faudra-t-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il un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jour organiser 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évacuations saisonnières</a:t>
            </a:r>
            <a:r>
              <a:rPr dirty="0" sz="1000" spc="-15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50">
                <a:solidFill>
                  <a:srgbClr val="231F20"/>
                </a:solidFill>
                <a:latin typeface="Arial"/>
                <a:cs typeface="Arial"/>
              </a:rPr>
              <a:t>?</a:t>
            </a:r>
            <a:endParaRPr sz="1000">
              <a:latin typeface="Arial"/>
              <a:cs typeface="Arial"/>
            </a:endParaRPr>
          </a:p>
          <a:p>
            <a:pPr marL="1524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Ou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repenser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totalement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notre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manière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vivre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ensemble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sous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cette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chaleur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extrême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devenue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chronique</a:t>
            </a:r>
            <a:r>
              <a:rPr dirty="0" sz="1000" spc="-15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50">
                <a:solidFill>
                  <a:srgbClr val="231F20"/>
                </a:solidFill>
                <a:latin typeface="Arial"/>
                <a:cs typeface="Arial"/>
              </a:rPr>
              <a:t>?</a:t>
            </a: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715"/>
              </a:spcBef>
            </a:pPr>
            <a:endParaRPr sz="1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LES</a:t>
            </a:r>
            <a:r>
              <a:rPr dirty="0" sz="1200" spc="22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DERNIÈRES</a:t>
            </a:r>
            <a:r>
              <a:rPr dirty="0" sz="1200" spc="229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spc="-10" b="1">
                <a:solidFill>
                  <a:srgbClr val="5D6161"/>
                </a:solidFill>
                <a:latin typeface="Arial"/>
                <a:cs typeface="Arial"/>
              </a:rPr>
              <a:t>RÉACTIONS</a:t>
            </a:r>
            <a:endParaRPr sz="1200">
              <a:latin typeface="Arial"/>
              <a:cs typeface="Arial"/>
            </a:endParaRPr>
          </a:p>
          <a:p>
            <a:pPr marL="15240" marR="422275" indent="143510">
              <a:lnSpc>
                <a:spcPct val="108300"/>
              </a:lnSpc>
              <a:spcBef>
                <a:spcPts val="455"/>
              </a:spcBef>
              <a:buClr>
                <a:srgbClr val="F6882A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L’Agence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régionale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santé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active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plan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régional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d’urgence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canicule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demande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aux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communes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d’identifier et d’ouvrir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 refuges climatiques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accessibles à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tous.</a:t>
            </a:r>
            <a:endParaRPr sz="1000">
              <a:latin typeface="Arial"/>
              <a:cs typeface="Arial"/>
            </a:endParaRPr>
          </a:p>
          <a:p>
            <a:pPr marL="15240" marR="146050" indent="143510">
              <a:lnSpc>
                <a:spcPct val="108300"/>
              </a:lnSpc>
              <a:spcBef>
                <a:spcPts val="284"/>
              </a:spcBef>
              <a:buClr>
                <a:srgbClr val="F6882A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agents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municipaux,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intervenant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aussi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bien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dans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l’espace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public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que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dans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services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administratifs,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font valoir leur droit de retrait et dénoncent des conditions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 travail devenues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intenables.</a:t>
            </a:r>
            <a:endParaRPr sz="1000">
              <a:latin typeface="Arial"/>
              <a:cs typeface="Arial"/>
            </a:endParaRPr>
          </a:p>
          <a:p>
            <a:pPr marL="15240" marR="333375" indent="143510">
              <a:lnSpc>
                <a:spcPct val="108300"/>
              </a:lnSpc>
              <a:spcBef>
                <a:spcPts val="280"/>
              </a:spcBef>
              <a:buClr>
                <a:srgbClr val="F6882A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collectif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d’urbanistes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publie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manifeste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local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appelant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l’instauration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d’un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droit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fraîcheur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 i="1">
                <a:solidFill>
                  <a:srgbClr val="231F20"/>
                </a:solidFill>
                <a:latin typeface="Arial"/>
                <a:cs typeface="Arial"/>
              </a:rPr>
              <a:t>»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,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assorti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d’un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moratoire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immédiat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sur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constructions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jugées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inadaptées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au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climat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demain.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54219" y="8585720"/>
            <a:ext cx="125641" cy="137871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52940" y="6723008"/>
            <a:ext cx="132486" cy="140030"/>
          </a:xfrm>
          <a:prstGeom prst="rect">
            <a:avLst/>
          </a:prstGeom>
        </p:spPr>
      </p:pic>
      <p:grpSp>
        <p:nvGrpSpPr>
          <p:cNvPr id="11" name="object 11"/>
          <p:cNvGrpSpPr/>
          <p:nvPr/>
        </p:nvGrpSpPr>
        <p:grpSpPr>
          <a:xfrm>
            <a:off x="538770" y="378000"/>
            <a:ext cx="1336040" cy="391795"/>
            <a:chOff x="538770" y="378000"/>
            <a:chExt cx="1336040" cy="391795"/>
          </a:xfrm>
        </p:grpSpPr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43126" y="378000"/>
              <a:ext cx="113549" cy="225832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84598" y="378008"/>
              <a:ext cx="132054" cy="227393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41764" y="454538"/>
              <a:ext cx="357896" cy="150863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21958" y="454538"/>
              <a:ext cx="134556" cy="227266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381627" y="454535"/>
              <a:ext cx="488715" cy="150865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65700" y="654388"/>
              <a:ext cx="204597" cy="115366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538759" y="655675"/>
              <a:ext cx="1336040" cy="26670"/>
            </a:xfrm>
            <a:custGeom>
              <a:avLst/>
              <a:gdLst/>
              <a:ahLst/>
              <a:cxnLst/>
              <a:rect l="l" t="t" r="r" b="b"/>
              <a:pathLst>
                <a:path w="1336039" h="26670">
                  <a:moveTo>
                    <a:pt x="153682" y="5842"/>
                  </a:moveTo>
                  <a:lnTo>
                    <a:pt x="147840" y="0"/>
                  </a:lnTo>
                  <a:lnTo>
                    <a:pt x="5854" y="0"/>
                  </a:lnTo>
                  <a:lnTo>
                    <a:pt x="0" y="5842"/>
                  </a:lnTo>
                  <a:lnTo>
                    <a:pt x="0" y="20281"/>
                  </a:lnTo>
                  <a:lnTo>
                    <a:pt x="5854" y="26136"/>
                  </a:lnTo>
                  <a:lnTo>
                    <a:pt x="140614" y="26136"/>
                  </a:lnTo>
                  <a:lnTo>
                    <a:pt x="147840" y="26136"/>
                  </a:lnTo>
                  <a:lnTo>
                    <a:pt x="153682" y="20281"/>
                  </a:lnTo>
                  <a:lnTo>
                    <a:pt x="153682" y="5842"/>
                  </a:lnTo>
                  <a:close/>
                </a:path>
                <a:path w="1336039" h="26670">
                  <a:moveTo>
                    <a:pt x="658660" y="5842"/>
                  </a:moveTo>
                  <a:lnTo>
                    <a:pt x="652818" y="0"/>
                  </a:lnTo>
                  <a:lnTo>
                    <a:pt x="310769" y="0"/>
                  </a:lnTo>
                  <a:lnTo>
                    <a:pt x="304927" y="5842"/>
                  </a:lnTo>
                  <a:lnTo>
                    <a:pt x="304927" y="20281"/>
                  </a:lnTo>
                  <a:lnTo>
                    <a:pt x="310769" y="26136"/>
                  </a:lnTo>
                  <a:lnTo>
                    <a:pt x="645591" y="26136"/>
                  </a:lnTo>
                  <a:lnTo>
                    <a:pt x="652818" y="26136"/>
                  </a:lnTo>
                  <a:lnTo>
                    <a:pt x="658660" y="20281"/>
                  </a:lnTo>
                  <a:lnTo>
                    <a:pt x="658660" y="5842"/>
                  </a:lnTo>
                  <a:close/>
                </a:path>
                <a:path w="1336039" h="26670">
                  <a:moveTo>
                    <a:pt x="1335659" y="5842"/>
                  </a:moveTo>
                  <a:lnTo>
                    <a:pt x="1329817" y="0"/>
                  </a:lnTo>
                  <a:lnTo>
                    <a:pt x="746569" y="0"/>
                  </a:lnTo>
                  <a:lnTo>
                    <a:pt x="740714" y="5842"/>
                  </a:lnTo>
                  <a:lnTo>
                    <a:pt x="740714" y="20281"/>
                  </a:lnTo>
                  <a:lnTo>
                    <a:pt x="746569" y="26136"/>
                  </a:lnTo>
                  <a:lnTo>
                    <a:pt x="1322590" y="26136"/>
                  </a:lnTo>
                  <a:lnTo>
                    <a:pt x="1329817" y="26136"/>
                  </a:lnTo>
                  <a:lnTo>
                    <a:pt x="1335659" y="20281"/>
                  </a:lnTo>
                  <a:lnTo>
                    <a:pt x="1335659" y="5842"/>
                  </a:lnTo>
                  <a:close/>
                </a:path>
              </a:pathLst>
            </a:custGeom>
            <a:solidFill>
              <a:srgbClr val="C7B5AB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9" name="object 19"/>
          <p:cNvGrpSpPr/>
          <p:nvPr/>
        </p:nvGrpSpPr>
        <p:grpSpPr>
          <a:xfrm>
            <a:off x="552945" y="4215346"/>
            <a:ext cx="6459855" cy="2231390"/>
            <a:chOff x="552945" y="4215346"/>
            <a:chExt cx="6459855" cy="2231390"/>
          </a:xfrm>
        </p:grpSpPr>
        <p:pic>
          <p:nvPicPr>
            <p:cNvPr id="20" name="object 2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60565" y="4215346"/>
              <a:ext cx="6445897" cy="2231301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559295" y="4221696"/>
              <a:ext cx="6447155" cy="2218690"/>
            </a:xfrm>
            <a:custGeom>
              <a:avLst/>
              <a:gdLst/>
              <a:ahLst/>
              <a:cxnLst/>
              <a:rect l="l" t="t" r="r" b="b"/>
              <a:pathLst>
                <a:path w="6447155" h="2218690">
                  <a:moveTo>
                    <a:pt x="0" y="2218601"/>
                  </a:moveTo>
                  <a:lnTo>
                    <a:pt x="6447155" y="2218601"/>
                  </a:lnTo>
                  <a:lnTo>
                    <a:pt x="6447155" y="0"/>
                  </a:lnTo>
                  <a:lnTo>
                    <a:pt x="0" y="0"/>
                  </a:lnTo>
                  <a:lnTo>
                    <a:pt x="0" y="2218601"/>
                  </a:lnTo>
                  <a:close/>
                </a:path>
              </a:pathLst>
            </a:custGeom>
            <a:ln w="12700">
              <a:solidFill>
                <a:srgbClr val="F6882A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2" name="object 22"/>
          <p:cNvSpPr/>
          <p:nvPr/>
        </p:nvSpPr>
        <p:spPr>
          <a:xfrm>
            <a:off x="612000" y="1416003"/>
            <a:ext cx="0" cy="571500"/>
          </a:xfrm>
          <a:custGeom>
            <a:avLst/>
            <a:gdLst/>
            <a:ahLst/>
            <a:cxnLst/>
            <a:rect l="l" t="t" r="r" b="b"/>
            <a:pathLst>
              <a:path w="0" h="571500">
                <a:moveTo>
                  <a:pt x="0" y="0"/>
                </a:moveTo>
                <a:lnTo>
                  <a:pt x="0" y="571195"/>
                </a:lnTo>
              </a:path>
            </a:pathLst>
          </a:custGeom>
          <a:ln w="25400">
            <a:solidFill>
              <a:srgbClr val="F6882A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2026-01-13T16:17:11Z</dcterms:created>
  <dcterms:modified xsi:type="dcterms:W3CDTF">2026-01-13T16:17:11Z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2026-01-13T00:00:00Z</vt:filetime>
  </property>
  <property fmtid="{D5CDD505-2E9C-101B-9397-08002B2CF9AE}" pid="3" name="Creator">
    <vt:lpwstr>Adobe InDesign 21.1 (Windows)</vt:lpwstr>
  </property>
  <property fmtid="{D5CDD505-2E9C-101B-9397-08002B2CF9AE}" pid="4" name="LastSaved">
    <vt:filetime>2026-01-13T00:00:00Z</vt:filetime>
  </property>
  <property fmtid="{D5CDD505-2E9C-101B-9397-08002B2CF9AE}" pid="5" name="Producer">
    <vt:lpwstr>Adobe PDF Library 18.0</vt:lpwstr>
  </property>
</Properties>
</file>